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1" r:id="rId5"/>
    <p:sldId id="259" r:id="rId6"/>
    <p:sldId id="263" r:id="rId7"/>
    <p:sldId id="260" r:id="rId8"/>
    <p:sldId id="265" r:id="rId9"/>
    <p:sldId id="264" r:id="rId10"/>
    <p:sldId id="262"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1" r:id="rId26"/>
    <p:sldId id="280"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643"/>
  </p:normalViewPr>
  <p:slideViewPr>
    <p:cSldViewPr snapToGrid="0" snapToObjects="1">
      <p:cViewPr varScale="1">
        <p:scale>
          <a:sx n="90" d="100"/>
          <a:sy n="90" d="100"/>
        </p:scale>
        <p:origin x="232" y="6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zh-CN" altLang="en-US"/>
              <a:t>单击此处编辑母版标题样式</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6/24/19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6/24/19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zh-CN" altLang="en-US"/>
              <a:t>单击此处编辑母版标题样式</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6/24/19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6/24/19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zh-CN" altLang="en-US"/>
              <a:t>单击此处编辑母版标题样式</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48A87A34-81AB-432B-8DAE-1953F412C126}" type="datetimeFigureOut">
              <a:rPr lang="en-US" dirty="0"/>
              <a:t>6/24/19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zh-CN" altLang="en-US"/>
              <a:t>单击此处编辑母版标题样式</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48A87A34-81AB-432B-8DAE-1953F412C126}" type="datetimeFigureOut">
              <a:rPr lang="en-US" dirty="0"/>
              <a:t>6/24/19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zh-CN" altLang="en-US"/>
              <a:t>单击此处编辑母版标题样式</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zh-CN" altLang="en-US"/>
              <a:t>单击此处编辑母版标题样式</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8A87A34-81AB-432B-8DAE-1953F412C126}" type="datetimeFigureOut">
              <a:rPr lang="en-US" dirty="0"/>
              <a:t>6/24/19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zh-CN" altLang="en-US"/>
              <a:t>单击此处编辑母版标题样式</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2" name="Content Placeholder 3"/>
          <p:cNvSpPr>
            <a:spLocks noGrp="1"/>
          </p:cNvSpPr>
          <p:nvPr>
            <p:ph sz="quarter" idx="13"/>
          </p:nvPr>
        </p:nvSpPr>
        <p:spPr>
          <a:xfrm>
            <a:off x="913774" y="3051012"/>
            <a:ext cx="5106027" cy="27401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3" name="Content Placeholder 5"/>
          <p:cNvSpPr>
            <a:spLocks noGrp="1"/>
          </p:cNvSpPr>
          <p:nvPr>
            <p:ph sz="quarter" idx="14"/>
          </p:nvPr>
        </p:nvSpPr>
        <p:spPr>
          <a:xfrm>
            <a:off x="6172200" y="3051012"/>
            <a:ext cx="5105401" cy="27401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6/24/19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6/24/19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6/24/19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zh-CN" altLang="en-US"/>
              <a:t>单击此处编辑母版标题样式</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6/24/19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6/24/19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6/24/19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google-research/bert" TargetMode="External"/><Relationship Id="rId2" Type="http://schemas.openxmlformats.org/officeDocument/2006/relationships/hyperlink" Target="https://arxiv.org/pdf/1810.04805.pdf"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zihangdai/xlnet" TargetMode="External"/><Relationship Id="rId2" Type="http://schemas.openxmlformats.org/officeDocument/2006/relationships/hyperlink" Target="https://mp.weixin.qq.com/s/o35E4rFkm4KsL_2a3fqe_Q" TargetMode="External"/><Relationship Id="rId1" Type="http://schemas.openxmlformats.org/officeDocument/2006/relationships/slideLayout" Target="../slideLayouts/slideLayout2.xml"/><Relationship Id="rId4" Type="http://schemas.openxmlformats.org/officeDocument/2006/relationships/hyperlink" Target="https://arxiv.org/pdf/1906.08237.pdf"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iff"/><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hyperlink" Target="https://www.cnblogs.com/peghoty/p/3857839.html" TargetMode="External"/><Relationship Id="rId2" Type="http://schemas.openxmlformats.org/officeDocument/2006/relationships/hyperlink" Target="https://arxiv.org/abs/1301.3781"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tiff"/><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6.xml.rels><?xml version="1.0" encoding="UTF-8" standalone="yes"?>
<Relationships xmlns="http://schemas.openxmlformats.org/package/2006/relationships"><Relationship Id="rId3" Type="http://schemas.openxmlformats.org/officeDocument/2006/relationships/hyperlink" Target="https://allennlp.org/elmo" TargetMode="External"/><Relationship Id="rId2" Type="http://schemas.openxmlformats.org/officeDocument/2006/relationships/hyperlink" Target="https://arxiv.org/abs/1802.05365" TargetMode="External"/><Relationship Id="rId1" Type="http://schemas.openxmlformats.org/officeDocument/2006/relationships/slideLayout" Target="../slideLayouts/slideLayout2.xml"/><Relationship Id="rId4" Type="http://schemas.openxmlformats.org/officeDocument/2006/relationships/hyperlink" Target="http://colah.github.io/posts/2015-08-Understanding-LSTM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tiff"/><Relationship Id="rId4" Type="http://schemas.openxmlformats.org/officeDocument/2006/relationships/image" Target="../media/image15.tiff"/></Relationships>
</file>

<file path=ppt/slides/_rels/slide9.xml.rels><?xml version="1.0" encoding="UTF-8" standalone="yes"?>
<Relationships xmlns="http://schemas.openxmlformats.org/package/2006/relationships"><Relationship Id="rId2" Type="http://schemas.openxmlformats.org/officeDocument/2006/relationships/hyperlink" Target="https://s3-us-west-2.amazonaws.com/openai-assets/research-covers/language-unsupervised/language_understanding_paper.pdf"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7A62DD-CC1B-CD45-93C1-4AE817A3B742}"/>
              </a:ext>
            </a:extLst>
          </p:cNvPr>
          <p:cNvSpPr>
            <a:spLocks noGrp="1"/>
          </p:cNvSpPr>
          <p:nvPr>
            <p:ph type="ctrTitle"/>
          </p:nvPr>
        </p:nvSpPr>
        <p:spPr/>
        <p:txBody>
          <a:bodyPr/>
          <a:lstStyle/>
          <a:p>
            <a:r>
              <a:rPr kumimoji="1" lang="zh-CN" altLang="en-US" dirty="0"/>
              <a:t>预训练</a:t>
            </a:r>
            <a:r>
              <a:rPr kumimoji="1" lang="en-US" altLang="zh-CN" dirty="0"/>
              <a:t>-</a:t>
            </a:r>
            <a:r>
              <a:rPr kumimoji="1" lang="zh-CN" altLang="en-US" dirty="0"/>
              <a:t>前世今生</a:t>
            </a:r>
          </a:p>
        </p:txBody>
      </p:sp>
    </p:spTree>
    <p:extLst>
      <p:ext uri="{BB962C8B-B14F-4D97-AF65-F5344CB8AC3E}">
        <p14:creationId xmlns:p14="http://schemas.microsoft.com/office/powerpoint/2010/main" val="902365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36C3DC2-3172-A140-B9B1-559C07315ED1}"/>
              </a:ext>
            </a:extLst>
          </p:cNvPr>
          <p:cNvSpPr txBox="1"/>
          <p:nvPr/>
        </p:nvSpPr>
        <p:spPr>
          <a:xfrm>
            <a:off x="5096752" y="583894"/>
            <a:ext cx="857927" cy="523220"/>
          </a:xfrm>
          <a:prstGeom prst="rect">
            <a:avLst/>
          </a:prstGeom>
          <a:noFill/>
        </p:spPr>
        <p:txBody>
          <a:bodyPr wrap="none" rtlCol="0">
            <a:spAutoFit/>
          </a:bodyPr>
          <a:lstStyle/>
          <a:p>
            <a:r>
              <a:rPr kumimoji="1" lang="en-US" altLang="zh-CN" sz="2800" dirty="0"/>
              <a:t>BERT</a:t>
            </a:r>
            <a:endParaRPr kumimoji="1" lang="zh-CN" altLang="en-US" sz="2800" dirty="0"/>
          </a:p>
        </p:txBody>
      </p:sp>
      <p:sp>
        <p:nvSpPr>
          <p:cNvPr id="3" name="文本框 2">
            <a:extLst>
              <a:ext uri="{FF2B5EF4-FFF2-40B4-BE49-F238E27FC236}">
                <a16:creationId xmlns:a16="http://schemas.microsoft.com/office/drawing/2014/main" id="{5ADA27E1-35F5-C74A-9F0C-4F557D79ED5D}"/>
              </a:ext>
            </a:extLst>
          </p:cNvPr>
          <p:cNvSpPr txBox="1"/>
          <p:nvPr/>
        </p:nvSpPr>
        <p:spPr>
          <a:xfrm>
            <a:off x="1501422" y="1286933"/>
            <a:ext cx="9507411" cy="923330"/>
          </a:xfrm>
          <a:prstGeom prst="rect">
            <a:avLst/>
          </a:prstGeom>
          <a:noFill/>
        </p:spPr>
        <p:txBody>
          <a:bodyPr wrap="none" rtlCol="0">
            <a:spAutoFit/>
          </a:bodyPr>
          <a:lstStyle/>
          <a:p>
            <a:r>
              <a:rPr lang="en" altLang="zh-CN" dirty="0"/>
              <a:t>	do not use traditional left-to-right or right-to-left language models to pre-train BERT. </a:t>
            </a:r>
            <a:r>
              <a:rPr lang="en" altLang="zh-CN" dirty="0" err="1"/>
              <a:t>Instead,use</a:t>
            </a:r>
            <a:r>
              <a:rPr lang="en" altLang="zh-CN" dirty="0"/>
              <a:t>:</a:t>
            </a:r>
          </a:p>
          <a:p>
            <a:r>
              <a:rPr kumimoji="1" lang="en-US" altLang="zh-CN" dirty="0"/>
              <a:t>#1</a:t>
            </a:r>
            <a:r>
              <a:rPr kumimoji="1" lang="zh-CN" altLang="en-US" dirty="0"/>
              <a:t>、</a:t>
            </a:r>
            <a:r>
              <a:rPr lang="en" altLang="zh-CN" dirty="0"/>
              <a:t>Masked LM</a:t>
            </a:r>
          </a:p>
          <a:p>
            <a:r>
              <a:rPr kumimoji="1" lang="en-US" altLang="zh-CN" dirty="0"/>
              <a:t>#2</a:t>
            </a:r>
            <a:r>
              <a:rPr kumimoji="1" lang="zh-CN" altLang="en-US" dirty="0"/>
              <a:t>、</a:t>
            </a:r>
            <a:r>
              <a:rPr lang="en" altLang="zh-CN" dirty="0"/>
              <a:t>Next Sentence Prediction (NSP)</a:t>
            </a:r>
            <a:endParaRPr kumimoji="1" lang="zh-CN" altLang="en-US" dirty="0"/>
          </a:p>
        </p:txBody>
      </p:sp>
      <p:pic>
        <p:nvPicPr>
          <p:cNvPr id="6" name="图片 5">
            <a:extLst>
              <a:ext uri="{FF2B5EF4-FFF2-40B4-BE49-F238E27FC236}">
                <a16:creationId xmlns:a16="http://schemas.microsoft.com/office/drawing/2014/main" id="{B86DFCB1-8483-694E-A7A1-E4CD4E5A4216}"/>
              </a:ext>
            </a:extLst>
          </p:cNvPr>
          <p:cNvPicPr>
            <a:picLocks noChangeAspect="1"/>
          </p:cNvPicPr>
          <p:nvPr/>
        </p:nvPicPr>
        <p:blipFill>
          <a:blip r:embed="rId2"/>
          <a:stretch>
            <a:fillRect/>
          </a:stretch>
        </p:blipFill>
        <p:spPr>
          <a:xfrm>
            <a:off x="2434590" y="2196810"/>
            <a:ext cx="7584615" cy="4257707"/>
          </a:xfrm>
          <a:prstGeom prst="rect">
            <a:avLst/>
          </a:prstGeom>
        </p:spPr>
      </p:pic>
    </p:spTree>
    <p:extLst>
      <p:ext uri="{BB962C8B-B14F-4D97-AF65-F5344CB8AC3E}">
        <p14:creationId xmlns:p14="http://schemas.microsoft.com/office/powerpoint/2010/main" val="759191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36C3DC2-3172-A140-B9B1-559C07315ED1}"/>
              </a:ext>
            </a:extLst>
          </p:cNvPr>
          <p:cNvSpPr txBox="1"/>
          <p:nvPr/>
        </p:nvSpPr>
        <p:spPr>
          <a:xfrm>
            <a:off x="5096752" y="583894"/>
            <a:ext cx="857927" cy="523220"/>
          </a:xfrm>
          <a:prstGeom prst="rect">
            <a:avLst/>
          </a:prstGeom>
          <a:noFill/>
        </p:spPr>
        <p:txBody>
          <a:bodyPr wrap="none" rtlCol="0">
            <a:spAutoFit/>
          </a:bodyPr>
          <a:lstStyle/>
          <a:p>
            <a:r>
              <a:rPr kumimoji="1" lang="en-US" altLang="zh-CN" sz="2800" dirty="0"/>
              <a:t>BERT</a:t>
            </a:r>
            <a:endParaRPr kumimoji="1" lang="zh-CN" altLang="en-US" sz="2800" dirty="0"/>
          </a:p>
        </p:txBody>
      </p:sp>
      <p:sp>
        <p:nvSpPr>
          <p:cNvPr id="2" name="文本框 1">
            <a:extLst>
              <a:ext uri="{FF2B5EF4-FFF2-40B4-BE49-F238E27FC236}">
                <a16:creationId xmlns:a16="http://schemas.microsoft.com/office/drawing/2014/main" id="{072D25C6-1ED6-724B-867B-3FBDFCA188C4}"/>
              </a:ext>
            </a:extLst>
          </p:cNvPr>
          <p:cNvSpPr txBox="1"/>
          <p:nvPr/>
        </p:nvSpPr>
        <p:spPr>
          <a:xfrm>
            <a:off x="1177290" y="1657350"/>
            <a:ext cx="9837420" cy="4801314"/>
          </a:xfrm>
          <a:prstGeom prst="rect">
            <a:avLst/>
          </a:prstGeom>
          <a:noFill/>
        </p:spPr>
        <p:txBody>
          <a:bodyPr wrap="square" rtlCol="0">
            <a:spAutoFit/>
          </a:bodyPr>
          <a:lstStyle/>
          <a:p>
            <a:r>
              <a:rPr lang="en" altLang="zh-CN" dirty="0"/>
              <a:t>	Assuming the unlabeled sentence is my dog is hairy, and during the random masking procedure we chose the 4-th token (which corresponding to hairy), our masking procedure can be further illustrated by</a:t>
            </a:r>
            <a:r>
              <a:rPr lang="zh-CN" altLang="en-US" dirty="0"/>
              <a:t>：</a:t>
            </a:r>
            <a:endParaRPr lang="en-US" altLang="zh-CN" dirty="0"/>
          </a:p>
          <a:p>
            <a:r>
              <a:rPr kumimoji="1" lang="en-US" altLang="zh-CN" dirty="0"/>
              <a:t>	</a:t>
            </a:r>
            <a:r>
              <a:rPr lang="en-US" altLang="zh-CN" dirty="0">
                <a:latin typeface="+mn-ea"/>
              </a:rPr>
              <a:t>1</a:t>
            </a:r>
            <a:r>
              <a:rPr lang="zh-CN" altLang="en-US" dirty="0">
                <a:latin typeface="+mn-ea"/>
              </a:rPr>
              <a:t>、</a:t>
            </a:r>
            <a:r>
              <a:rPr lang="en" altLang="zh-CN" dirty="0">
                <a:latin typeface="+mn-ea"/>
              </a:rPr>
              <a:t>80% of the time: Replace the word with the [</a:t>
            </a:r>
            <a:r>
              <a:rPr lang="en" altLang="zh-CN" dirty="0">
                <a:solidFill>
                  <a:srgbClr val="FF0000"/>
                </a:solidFill>
                <a:latin typeface="+mn-ea"/>
              </a:rPr>
              <a:t>MASK</a:t>
            </a:r>
            <a:r>
              <a:rPr lang="en" altLang="zh-CN" dirty="0">
                <a:latin typeface="+mn-ea"/>
              </a:rPr>
              <a:t>] token, e.g., my dog is </a:t>
            </a:r>
            <a:r>
              <a:rPr lang="en" altLang="zh-CN" dirty="0">
                <a:solidFill>
                  <a:srgbClr val="FF0000"/>
                </a:solidFill>
                <a:latin typeface="+mn-ea"/>
              </a:rPr>
              <a:t>hairy</a:t>
            </a:r>
            <a:r>
              <a:rPr lang="en" altLang="zh-CN" dirty="0">
                <a:latin typeface="+mn-ea"/>
              </a:rPr>
              <a:t> → my dog is [MASK]</a:t>
            </a:r>
          </a:p>
          <a:p>
            <a:r>
              <a:rPr kumimoji="1" lang="en-US" altLang="zh-CN" dirty="0">
                <a:latin typeface="+mn-ea"/>
              </a:rPr>
              <a:t>	2</a:t>
            </a:r>
            <a:r>
              <a:rPr kumimoji="1" lang="zh-CN" altLang="en-US" dirty="0">
                <a:latin typeface="+mn-ea"/>
              </a:rPr>
              <a:t>、</a:t>
            </a:r>
            <a:r>
              <a:rPr lang="en" altLang="zh-CN" dirty="0">
                <a:latin typeface="+mn-ea"/>
              </a:rPr>
              <a:t> 10% of the time: Replace the word with a </a:t>
            </a:r>
            <a:r>
              <a:rPr lang="en" altLang="zh-CN" dirty="0">
                <a:solidFill>
                  <a:srgbClr val="FF0000"/>
                </a:solidFill>
                <a:latin typeface="+mn-ea"/>
              </a:rPr>
              <a:t>random word</a:t>
            </a:r>
            <a:r>
              <a:rPr lang="en" altLang="zh-CN" dirty="0">
                <a:latin typeface="+mn-ea"/>
              </a:rPr>
              <a:t>, e.g., my dog is </a:t>
            </a:r>
            <a:r>
              <a:rPr lang="en" altLang="zh-CN" dirty="0">
                <a:solidFill>
                  <a:srgbClr val="FF0000"/>
                </a:solidFill>
                <a:latin typeface="+mn-ea"/>
              </a:rPr>
              <a:t>hairy</a:t>
            </a:r>
            <a:r>
              <a:rPr lang="en" altLang="zh-CN" dirty="0">
                <a:latin typeface="+mn-ea"/>
              </a:rPr>
              <a:t> → my dog is </a:t>
            </a:r>
            <a:r>
              <a:rPr lang="en" altLang="zh-CN" dirty="0">
                <a:solidFill>
                  <a:srgbClr val="FF0000"/>
                </a:solidFill>
                <a:latin typeface="+mn-ea"/>
              </a:rPr>
              <a:t>apple</a:t>
            </a:r>
          </a:p>
          <a:p>
            <a:r>
              <a:rPr kumimoji="1" lang="en" altLang="zh-CN" dirty="0">
                <a:latin typeface="+mn-ea"/>
              </a:rPr>
              <a:t>	</a:t>
            </a:r>
            <a:r>
              <a:rPr kumimoji="1" lang="en-US" altLang="zh-CN" dirty="0">
                <a:latin typeface="+mn-ea"/>
              </a:rPr>
              <a:t>3</a:t>
            </a:r>
            <a:r>
              <a:rPr kumimoji="1" lang="zh-CN" altLang="en-US" dirty="0">
                <a:latin typeface="+mn-ea"/>
              </a:rPr>
              <a:t>、</a:t>
            </a:r>
            <a:r>
              <a:rPr lang="en" altLang="zh-CN" dirty="0">
                <a:latin typeface="+mn-ea"/>
              </a:rPr>
              <a:t> 10% of the time: Keep the word </a:t>
            </a:r>
            <a:r>
              <a:rPr lang="en" altLang="zh-CN" dirty="0">
                <a:solidFill>
                  <a:srgbClr val="FF0000"/>
                </a:solidFill>
                <a:latin typeface="+mn-ea"/>
              </a:rPr>
              <a:t>unchanged</a:t>
            </a:r>
            <a:r>
              <a:rPr lang="en" altLang="zh-CN" dirty="0">
                <a:latin typeface="+mn-ea"/>
              </a:rPr>
              <a:t>, e.g., my dog is </a:t>
            </a:r>
            <a:r>
              <a:rPr lang="en" altLang="zh-CN" dirty="0">
                <a:solidFill>
                  <a:srgbClr val="FF0000"/>
                </a:solidFill>
                <a:latin typeface="+mn-ea"/>
              </a:rPr>
              <a:t>hairy</a:t>
            </a:r>
            <a:r>
              <a:rPr lang="en" altLang="zh-CN" dirty="0">
                <a:latin typeface="+mn-ea"/>
              </a:rPr>
              <a:t> → my dog is </a:t>
            </a:r>
            <a:r>
              <a:rPr lang="en" altLang="zh-CN" dirty="0">
                <a:solidFill>
                  <a:srgbClr val="FF0000"/>
                </a:solidFill>
                <a:latin typeface="+mn-ea"/>
              </a:rPr>
              <a:t>hairy</a:t>
            </a:r>
            <a:r>
              <a:rPr lang="en" altLang="zh-CN" dirty="0">
                <a:latin typeface="+mn-ea"/>
              </a:rPr>
              <a:t>. The purpose of this is to bias the representation towards the actual observed word.</a:t>
            </a:r>
          </a:p>
          <a:p>
            <a:r>
              <a:rPr kumimoji="1" lang="en" altLang="zh-CN" dirty="0"/>
              <a:t>	</a:t>
            </a:r>
          </a:p>
          <a:p>
            <a:r>
              <a:rPr kumimoji="1" lang="en" altLang="zh-CN" dirty="0"/>
              <a:t>	</a:t>
            </a:r>
            <a:r>
              <a:rPr lang="zh-CN" altLang="en-US" dirty="0"/>
              <a:t>这么做的原因是如果句子中的某个</a:t>
            </a:r>
            <a:r>
              <a:rPr lang="en" altLang="zh-CN" dirty="0"/>
              <a:t>Token100%</a:t>
            </a:r>
            <a:r>
              <a:rPr lang="zh-CN" altLang="en-US" dirty="0"/>
              <a:t>都会被</a:t>
            </a:r>
            <a:r>
              <a:rPr lang="en" altLang="zh-CN" dirty="0"/>
              <a:t>mask</a:t>
            </a:r>
            <a:r>
              <a:rPr lang="zh-CN" altLang="en-US" dirty="0"/>
              <a:t>掉，那么在</a:t>
            </a:r>
            <a:r>
              <a:rPr lang="en" altLang="zh-CN" dirty="0"/>
              <a:t>fine-tuning</a:t>
            </a:r>
            <a:r>
              <a:rPr lang="zh-CN" altLang="en-US" dirty="0"/>
              <a:t>的时候模型就会有一些没有见过的单词。加入随机</a:t>
            </a:r>
            <a:r>
              <a:rPr lang="en" altLang="zh-CN" dirty="0"/>
              <a:t>Token</a:t>
            </a:r>
            <a:r>
              <a:rPr lang="zh-CN" altLang="en-US" dirty="0"/>
              <a:t>的原因是因为</a:t>
            </a:r>
            <a:r>
              <a:rPr lang="en" altLang="zh-CN" dirty="0"/>
              <a:t>Transformer</a:t>
            </a:r>
            <a:r>
              <a:rPr lang="zh-CN" altLang="en-US" dirty="0"/>
              <a:t>要保持对每个输入</a:t>
            </a:r>
            <a:r>
              <a:rPr lang="en" altLang="zh-CN" dirty="0"/>
              <a:t>token</a:t>
            </a:r>
            <a:r>
              <a:rPr lang="zh-CN" altLang="en-US" dirty="0"/>
              <a:t>的分布式表征，否则模型就会记住这个</a:t>
            </a:r>
            <a:r>
              <a:rPr lang="en-US" altLang="zh-CN" dirty="0"/>
              <a:t>[</a:t>
            </a:r>
            <a:r>
              <a:rPr lang="en" altLang="zh-CN" dirty="0"/>
              <a:t>mask]</a:t>
            </a:r>
            <a:r>
              <a:rPr lang="zh-CN" altLang="en-US" dirty="0"/>
              <a:t>是</a:t>
            </a:r>
            <a:r>
              <a:rPr lang="en" altLang="zh-CN" dirty="0"/>
              <a:t>token ’hairy‘</a:t>
            </a:r>
            <a:r>
              <a:rPr lang="zh-CN" altLang="en" dirty="0"/>
              <a:t>，</a:t>
            </a:r>
            <a:r>
              <a:rPr lang="zh-CN" altLang="en-US" dirty="0"/>
              <a:t>随机词替换会给模型增加一点点噪声，但是因为此时模型不知道哪个词是被随机换了</a:t>
            </a:r>
            <a:r>
              <a:rPr lang="en-US" altLang="zh-CN" dirty="0"/>
              <a:t>(</a:t>
            </a:r>
            <a:r>
              <a:rPr lang="zh-CN" altLang="en-US" dirty="0"/>
              <a:t>不像</a:t>
            </a:r>
            <a:r>
              <a:rPr lang="en-US" altLang="zh-CN" dirty="0"/>
              <a:t>[</a:t>
            </a:r>
            <a:r>
              <a:rPr lang="en" altLang="zh-CN" dirty="0"/>
              <a:t>MASK]</a:t>
            </a:r>
            <a:r>
              <a:rPr lang="zh-CN" altLang="en" dirty="0"/>
              <a:t>，</a:t>
            </a:r>
            <a:r>
              <a:rPr lang="zh-CN" altLang="en-US" dirty="0"/>
              <a:t>给模型</a:t>
            </a:r>
            <a:r>
              <a:rPr lang="en-US" altLang="zh-CN" dirty="0"/>
              <a:t>[</a:t>
            </a:r>
            <a:r>
              <a:rPr lang="en" altLang="zh-CN" dirty="0"/>
              <a:t>MASK]</a:t>
            </a:r>
            <a:r>
              <a:rPr lang="zh-CN" altLang="en-US" dirty="0"/>
              <a:t>则模型知道此处词的是被挖了，他需要预测这个位置是啥</a:t>
            </a:r>
            <a:r>
              <a:rPr lang="en-US" altLang="zh-CN" dirty="0"/>
              <a:t>)</a:t>
            </a:r>
            <a:r>
              <a:rPr lang="zh-CN" altLang="en-US" dirty="0"/>
              <a:t>，所以就迫使他去更好地保留每个词的词义，为下游任务提供方便。至于单词带来的负面影响，因为一个单词被随机替换掉的概率只有</a:t>
            </a:r>
            <a:r>
              <a:rPr lang="en-US" altLang="zh-CN" dirty="0"/>
              <a:t>15%*10% =1.5%</a:t>
            </a:r>
            <a:r>
              <a:rPr lang="zh-CN" altLang="en-US" dirty="0"/>
              <a:t>，这个负面影响其实是可以忽略不计的。</a:t>
            </a:r>
            <a:endParaRPr kumimoji="1" lang="zh-CN" altLang="en-US" dirty="0"/>
          </a:p>
        </p:txBody>
      </p:sp>
      <p:sp>
        <p:nvSpPr>
          <p:cNvPr id="7" name="文本框 6">
            <a:extLst>
              <a:ext uri="{FF2B5EF4-FFF2-40B4-BE49-F238E27FC236}">
                <a16:creationId xmlns:a16="http://schemas.microsoft.com/office/drawing/2014/main" id="{9B4CDBC2-BAD1-894A-B5FC-2C6B9AD69B7E}"/>
              </a:ext>
            </a:extLst>
          </p:cNvPr>
          <p:cNvSpPr txBox="1"/>
          <p:nvPr/>
        </p:nvSpPr>
        <p:spPr>
          <a:xfrm>
            <a:off x="1405890" y="1107114"/>
            <a:ext cx="1271502" cy="369332"/>
          </a:xfrm>
          <a:prstGeom prst="rect">
            <a:avLst/>
          </a:prstGeom>
          <a:noFill/>
        </p:spPr>
        <p:txBody>
          <a:bodyPr wrap="none" rtlCol="0">
            <a:spAutoFit/>
          </a:bodyPr>
          <a:lstStyle/>
          <a:p>
            <a:r>
              <a:rPr lang="en" altLang="zh-CN" b="1" dirty="0"/>
              <a:t>Masked LM</a:t>
            </a:r>
            <a:endParaRPr kumimoji="1" lang="zh-CN" altLang="en-US" b="1" dirty="0"/>
          </a:p>
        </p:txBody>
      </p:sp>
    </p:spTree>
    <p:extLst>
      <p:ext uri="{BB962C8B-B14F-4D97-AF65-F5344CB8AC3E}">
        <p14:creationId xmlns:p14="http://schemas.microsoft.com/office/powerpoint/2010/main" val="3469093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36C3DC2-3172-A140-B9B1-559C07315ED1}"/>
              </a:ext>
            </a:extLst>
          </p:cNvPr>
          <p:cNvSpPr txBox="1"/>
          <p:nvPr/>
        </p:nvSpPr>
        <p:spPr>
          <a:xfrm>
            <a:off x="5096752" y="583894"/>
            <a:ext cx="857927" cy="523220"/>
          </a:xfrm>
          <a:prstGeom prst="rect">
            <a:avLst/>
          </a:prstGeom>
          <a:noFill/>
        </p:spPr>
        <p:txBody>
          <a:bodyPr wrap="none" rtlCol="0">
            <a:spAutoFit/>
          </a:bodyPr>
          <a:lstStyle/>
          <a:p>
            <a:r>
              <a:rPr kumimoji="1" lang="en-US" altLang="zh-CN" sz="2800" dirty="0"/>
              <a:t>BERT</a:t>
            </a:r>
            <a:endParaRPr kumimoji="1" lang="zh-CN" altLang="en-US" sz="2800" dirty="0"/>
          </a:p>
        </p:txBody>
      </p:sp>
      <p:sp>
        <p:nvSpPr>
          <p:cNvPr id="2" name="文本框 1">
            <a:extLst>
              <a:ext uri="{FF2B5EF4-FFF2-40B4-BE49-F238E27FC236}">
                <a16:creationId xmlns:a16="http://schemas.microsoft.com/office/drawing/2014/main" id="{072D25C6-1ED6-724B-867B-3FBDFCA188C4}"/>
              </a:ext>
            </a:extLst>
          </p:cNvPr>
          <p:cNvSpPr txBox="1"/>
          <p:nvPr/>
        </p:nvSpPr>
        <p:spPr>
          <a:xfrm>
            <a:off x="971934" y="2137410"/>
            <a:ext cx="4000500" cy="3139321"/>
          </a:xfrm>
          <a:prstGeom prst="rect">
            <a:avLst/>
          </a:prstGeom>
          <a:noFill/>
        </p:spPr>
        <p:txBody>
          <a:bodyPr wrap="square" rtlCol="0">
            <a:spAutoFit/>
          </a:bodyPr>
          <a:lstStyle/>
          <a:p>
            <a:r>
              <a:rPr lang="en" altLang="zh-CN" dirty="0"/>
              <a:t>	The next sentence prediction task can be illustrated in the following examples. </a:t>
            </a:r>
            <a:r>
              <a:rPr kumimoji="1" lang="en" altLang="zh-CN" dirty="0"/>
              <a:t>	</a:t>
            </a:r>
          </a:p>
          <a:p>
            <a:r>
              <a:rPr kumimoji="1" lang="en" altLang="zh-CN" dirty="0"/>
              <a:t>	</a:t>
            </a:r>
            <a:r>
              <a:rPr lang="en" altLang="zh-CN" dirty="0">
                <a:latin typeface="+mn-ea"/>
              </a:rPr>
              <a:t>Input = [CLS] the man went to [MASK] store [SEP] he bought a gallon [MASK] milk [SEP] </a:t>
            </a:r>
          </a:p>
          <a:p>
            <a:r>
              <a:rPr lang="en" altLang="zh-CN" dirty="0">
                <a:latin typeface="+mn-ea"/>
              </a:rPr>
              <a:t>	</a:t>
            </a:r>
            <a:r>
              <a:rPr lang="en" altLang="zh-CN" dirty="0">
                <a:solidFill>
                  <a:srgbClr val="FF0000"/>
                </a:solidFill>
                <a:latin typeface="+mn-ea"/>
              </a:rPr>
              <a:t>Label</a:t>
            </a:r>
            <a:r>
              <a:rPr lang="en" altLang="zh-CN" dirty="0">
                <a:latin typeface="+mn-ea"/>
              </a:rPr>
              <a:t> = </a:t>
            </a:r>
            <a:r>
              <a:rPr lang="en" altLang="zh-CN" dirty="0" err="1">
                <a:latin typeface="+mn-ea"/>
              </a:rPr>
              <a:t>IsNext</a:t>
            </a:r>
            <a:r>
              <a:rPr lang="en" altLang="zh-CN" dirty="0">
                <a:latin typeface="+mn-ea"/>
              </a:rPr>
              <a:t> </a:t>
            </a:r>
          </a:p>
          <a:p>
            <a:r>
              <a:rPr lang="en" altLang="zh-CN" dirty="0">
                <a:latin typeface="+mn-ea"/>
              </a:rPr>
              <a:t>	Input = [CLS] the man [MASK] to the store [SEP] penguin [MASK] are flight ##less birds [SEP] </a:t>
            </a:r>
          </a:p>
          <a:p>
            <a:r>
              <a:rPr lang="en" altLang="zh-CN" dirty="0">
                <a:latin typeface="+mn-ea"/>
              </a:rPr>
              <a:t>	</a:t>
            </a:r>
            <a:r>
              <a:rPr lang="en" altLang="zh-CN" dirty="0">
                <a:solidFill>
                  <a:srgbClr val="FF0000"/>
                </a:solidFill>
                <a:latin typeface="+mn-ea"/>
              </a:rPr>
              <a:t>Label</a:t>
            </a:r>
            <a:r>
              <a:rPr lang="en" altLang="zh-CN" dirty="0">
                <a:latin typeface="+mn-ea"/>
              </a:rPr>
              <a:t> = </a:t>
            </a:r>
            <a:r>
              <a:rPr lang="en" altLang="zh-CN" dirty="0" err="1">
                <a:latin typeface="+mn-ea"/>
              </a:rPr>
              <a:t>NotNext</a:t>
            </a:r>
            <a:endParaRPr kumimoji="1" lang="zh-CN" altLang="en-US" dirty="0">
              <a:latin typeface="+mn-ea"/>
            </a:endParaRPr>
          </a:p>
        </p:txBody>
      </p:sp>
      <p:sp>
        <p:nvSpPr>
          <p:cNvPr id="7" name="文本框 6">
            <a:extLst>
              <a:ext uri="{FF2B5EF4-FFF2-40B4-BE49-F238E27FC236}">
                <a16:creationId xmlns:a16="http://schemas.microsoft.com/office/drawing/2014/main" id="{9B4CDBC2-BAD1-894A-B5FC-2C6B9AD69B7E}"/>
              </a:ext>
            </a:extLst>
          </p:cNvPr>
          <p:cNvSpPr txBox="1"/>
          <p:nvPr/>
        </p:nvSpPr>
        <p:spPr>
          <a:xfrm>
            <a:off x="1405890" y="1107114"/>
            <a:ext cx="3132589" cy="369332"/>
          </a:xfrm>
          <a:prstGeom prst="rect">
            <a:avLst/>
          </a:prstGeom>
          <a:noFill/>
        </p:spPr>
        <p:txBody>
          <a:bodyPr wrap="none" rtlCol="0">
            <a:spAutoFit/>
          </a:bodyPr>
          <a:lstStyle/>
          <a:p>
            <a:r>
              <a:rPr lang="en" altLang="zh-CN" b="1" dirty="0"/>
              <a:t>Next Sentence Prediction (NSP)</a:t>
            </a:r>
            <a:endParaRPr kumimoji="1" lang="zh-CN" altLang="en-US" b="1" dirty="0"/>
          </a:p>
        </p:txBody>
      </p:sp>
      <p:pic>
        <p:nvPicPr>
          <p:cNvPr id="4" name="图片 3">
            <a:extLst>
              <a:ext uri="{FF2B5EF4-FFF2-40B4-BE49-F238E27FC236}">
                <a16:creationId xmlns:a16="http://schemas.microsoft.com/office/drawing/2014/main" id="{218A24DD-01A6-9D47-93AC-AEE98E098CC6}"/>
              </a:ext>
            </a:extLst>
          </p:cNvPr>
          <p:cNvPicPr>
            <a:picLocks noChangeAspect="1"/>
          </p:cNvPicPr>
          <p:nvPr/>
        </p:nvPicPr>
        <p:blipFill>
          <a:blip r:embed="rId2"/>
          <a:stretch>
            <a:fillRect/>
          </a:stretch>
        </p:blipFill>
        <p:spPr>
          <a:xfrm>
            <a:off x="5373263" y="1291780"/>
            <a:ext cx="5412847" cy="4787900"/>
          </a:xfrm>
          <a:prstGeom prst="rect">
            <a:avLst/>
          </a:prstGeom>
        </p:spPr>
      </p:pic>
    </p:spTree>
    <p:extLst>
      <p:ext uri="{BB962C8B-B14F-4D97-AF65-F5344CB8AC3E}">
        <p14:creationId xmlns:p14="http://schemas.microsoft.com/office/powerpoint/2010/main" val="2087647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36C3DC2-3172-A140-B9B1-559C07315ED1}"/>
              </a:ext>
            </a:extLst>
          </p:cNvPr>
          <p:cNvSpPr txBox="1"/>
          <p:nvPr/>
        </p:nvSpPr>
        <p:spPr>
          <a:xfrm>
            <a:off x="5096752" y="583894"/>
            <a:ext cx="857927" cy="523220"/>
          </a:xfrm>
          <a:prstGeom prst="rect">
            <a:avLst/>
          </a:prstGeom>
          <a:noFill/>
        </p:spPr>
        <p:txBody>
          <a:bodyPr wrap="none" rtlCol="0">
            <a:spAutoFit/>
          </a:bodyPr>
          <a:lstStyle/>
          <a:p>
            <a:r>
              <a:rPr kumimoji="1" lang="en-US" altLang="zh-CN" sz="2800" dirty="0"/>
              <a:t>BERT</a:t>
            </a:r>
            <a:endParaRPr kumimoji="1" lang="zh-CN" altLang="en-US" sz="2800" dirty="0"/>
          </a:p>
        </p:txBody>
      </p:sp>
      <p:sp>
        <p:nvSpPr>
          <p:cNvPr id="2" name="文本框 1">
            <a:extLst>
              <a:ext uri="{FF2B5EF4-FFF2-40B4-BE49-F238E27FC236}">
                <a16:creationId xmlns:a16="http://schemas.microsoft.com/office/drawing/2014/main" id="{D0D70F29-F493-3F42-90FC-0F1F0252D0F3}"/>
              </a:ext>
            </a:extLst>
          </p:cNvPr>
          <p:cNvSpPr txBox="1"/>
          <p:nvPr/>
        </p:nvSpPr>
        <p:spPr>
          <a:xfrm>
            <a:off x="2942250" y="2274838"/>
            <a:ext cx="7036419" cy="2308324"/>
          </a:xfrm>
          <a:prstGeom prst="rect">
            <a:avLst/>
          </a:prstGeom>
          <a:noFill/>
        </p:spPr>
        <p:txBody>
          <a:bodyPr wrap="square" rtlCol="0">
            <a:spAutoFit/>
          </a:bodyPr>
          <a:lstStyle/>
          <a:p>
            <a:r>
              <a:rPr kumimoji="1" lang="zh-CN" altLang="en-US" dirty="0"/>
              <a:t>优点：</a:t>
            </a:r>
            <a:endParaRPr kumimoji="1" lang="en-US" altLang="zh-CN" dirty="0"/>
          </a:p>
          <a:p>
            <a:r>
              <a:rPr kumimoji="1" lang="en-US" altLang="zh-CN" dirty="0"/>
              <a:t>	1</a:t>
            </a:r>
            <a:r>
              <a:rPr kumimoji="1" lang="zh-CN" altLang="en-US" dirty="0"/>
              <a:t>、</a:t>
            </a:r>
            <a:r>
              <a:rPr lang="en" altLang="zh-CN" dirty="0"/>
              <a:t> Transformer</a:t>
            </a:r>
            <a:r>
              <a:rPr lang="zh-CN" altLang="en-US" dirty="0"/>
              <a:t>可以捕捉到更长范围的信息</a:t>
            </a:r>
            <a:endParaRPr lang="en-US" altLang="zh-CN" dirty="0"/>
          </a:p>
          <a:p>
            <a:r>
              <a:rPr kumimoji="1" lang="en-US" altLang="zh-CN" dirty="0"/>
              <a:t>	2</a:t>
            </a:r>
            <a:r>
              <a:rPr kumimoji="1" lang="zh-CN" altLang="en-US" dirty="0"/>
              <a:t>、</a:t>
            </a:r>
            <a:r>
              <a:rPr lang="zh-CN" altLang="en-US" dirty="0"/>
              <a:t>计算速度比循环神经网络更快，易于并行化</a:t>
            </a:r>
            <a:endParaRPr lang="en-US" altLang="zh-CN" dirty="0"/>
          </a:p>
          <a:p>
            <a:r>
              <a:rPr kumimoji="1" lang="en-US" altLang="zh-CN" dirty="0"/>
              <a:t>	3</a:t>
            </a:r>
            <a:r>
              <a:rPr kumimoji="1" lang="zh-CN" altLang="en-US" dirty="0"/>
              <a:t>、性能怪兽，</a:t>
            </a:r>
            <a:r>
              <a:rPr lang="zh-CN" altLang="en-US" dirty="0"/>
              <a:t>在</a:t>
            </a:r>
            <a:r>
              <a:rPr lang="en-US" altLang="zh-CN" dirty="0"/>
              <a:t>11</a:t>
            </a:r>
            <a:r>
              <a:rPr lang="zh-CN" altLang="en-US" dirty="0"/>
              <a:t>种不同</a:t>
            </a:r>
            <a:r>
              <a:rPr lang="en" altLang="zh-CN" dirty="0"/>
              <a:t>NLP</a:t>
            </a:r>
            <a:r>
              <a:rPr lang="zh-CN" altLang="en-US" dirty="0"/>
              <a:t>测试中创出最佳成绩</a:t>
            </a:r>
            <a:endParaRPr kumimoji="1" lang="en-US" altLang="zh-CN" dirty="0"/>
          </a:p>
          <a:p>
            <a:r>
              <a:rPr kumimoji="1" lang="zh-CN" altLang="en-US" dirty="0"/>
              <a:t>缺点：</a:t>
            </a:r>
            <a:endParaRPr kumimoji="1" lang="en-US" altLang="zh-CN" dirty="0"/>
          </a:p>
          <a:p>
            <a:r>
              <a:rPr kumimoji="1" lang="en-US" altLang="zh-CN" dirty="0"/>
              <a:t>	1</a:t>
            </a:r>
            <a:r>
              <a:rPr kumimoji="1" lang="zh-CN" altLang="en-US" dirty="0"/>
              <a:t>、运行速度慢，参数大，吃硬件，配置要求高</a:t>
            </a:r>
            <a:endParaRPr kumimoji="1" lang="en-US" altLang="zh-CN" dirty="0"/>
          </a:p>
          <a:p>
            <a:r>
              <a:rPr kumimoji="1" lang="en-US" altLang="zh-CN" dirty="0"/>
              <a:t>	2</a:t>
            </a:r>
            <a:r>
              <a:rPr kumimoji="1" lang="zh-CN" altLang="en-US" dirty="0"/>
              <a:t>、</a:t>
            </a:r>
            <a:r>
              <a:rPr kumimoji="1" lang="en-US" altLang="zh-CN" dirty="0"/>
              <a:t>mask-LM</a:t>
            </a:r>
            <a:r>
              <a:rPr kumimoji="1" lang="zh-CN" altLang="en-US" dirty="0"/>
              <a:t>，引入噪声，</a:t>
            </a:r>
            <a:r>
              <a:rPr lang="zh-CN" altLang="en-US" dirty="0"/>
              <a:t>预训练和</a:t>
            </a:r>
            <a:r>
              <a:rPr lang="en" altLang="zh-CN" dirty="0"/>
              <a:t>Fine-tuning</a:t>
            </a:r>
            <a:r>
              <a:rPr lang="zh-CN" altLang="en" dirty="0"/>
              <a:t>不一致</a:t>
            </a:r>
            <a:endParaRPr lang="en-US" altLang="zh-CN" dirty="0"/>
          </a:p>
          <a:p>
            <a:r>
              <a:rPr kumimoji="1" lang="en-US" altLang="zh-CN" dirty="0"/>
              <a:t>	3</a:t>
            </a:r>
            <a:r>
              <a:rPr kumimoji="1" lang="zh-CN" altLang="en-US" dirty="0"/>
              <a:t>、独立性假设，预测目标相互独立</a:t>
            </a:r>
          </a:p>
        </p:txBody>
      </p:sp>
      <p:sp>
        <p:nvSpPr>
          <p:cNvPr id="7" name="文本框 6">
            <a:extLst>
              <a:ext uri="{FF2B5EF4-FFF2-40B4-BE49-F238E27FC236}">
                <a16:creationId xmlns:a16="http://schemas.microsoft.com/office/drawing/2014/main" id="{4E51CD21-8514-944B-9AAD-9E25C7FFD204}"/>
              </a:ext>
            </a:extLst>
          </p:cNvPr>
          <p:cNvSpPr txBox="1"/>
          <p:nvPr/>
        </p:nvSpPr>
        <p:spPr>
          <a:xfrm>
            <a:off x="4025817" y="5147896"/>
            <a:ext cx="3857723" cy="369332"/>
          </a:xfrm>
          <a:prstGeom prst="rect">
            <a:avLst/>
          </a:prstGeom>
          <a:noFill/>
        </p:spPr>
        <p:txBody>
          <a:bodyPr wrap="none" rtlCol="0">
            <a:spAutoFit/>
          </a:bodyPr>
          <a:lstStyle/>
          <a:p>
            <a:r>
              <a:rPr lang="en" altLang="zh-CN" dirty="0">
                <a:hlinkClick r:id="rId2"/>
              </a:rPr>
              <a:t>https://arxiv.org/pdf/1810.04805.pdf</a:t>
            </a:r>
            <a:endParaRPr kumimoji="1" lang="zh-CN" altLang="en-US" dirty="0"/>
          </a:p>
        </p:txBody>
      </p:sp>
      <p:sp>
        <p:nvSpPr>
          <p:cNvPr id="6" name="文本框 5">
            <a:extLst>
              <a:ext uri="{FF2B5EF4-FFF2-40B4-BE49-F238E27FC236}">
                <a16:creationId xmlns:a16="http://schemas.microsoft.com/office/drawing/2014/main" id="{4825DB19-35F7-ED41-8C72-D11079A6BD5A}"/>
              </a:ext>
            </a:extLst>
          </p:cNvPr>
          <p:cNvSpPr txBox="1"/>
          <p:nvPr/>
        </p:nvSpPr>
        <p:spPr>
          <a:xfrm>
            <a:off x="4052487" y="5631766"/>
            <a:ext cx="4001032" cy="369332"/>
          </a:xfrm>
          <a:prstGeom prst="rect">
            <a:avLst/>
          </a:prstGeom>
          <a:noFill/>
        </p:spPr>
        <p:txBody>
          <a:bodyPr wrap="none" rtlCol="0">
            <a:spAutoFit/>
          </a:bodyPr>
          <a:lstStyle/>
          <a:p>
            <a:r>
              <a:rPr lang="en" altLang="zh-CN" dirty="0">
                <a:hlinkClick r:id="rId3"/>
              </a:rPr>
              <a:t>https://github.com/google-research/bert</a:t>
            </a:r>
            <a:endParaRPr kumimoji="1" lang="zh-CN" altLang="en-US" dirty="0"/>
          </a:p>
        </p:txBody>
      </p:sp>
    </p:spTree>
    <p:extLst>
      <p:ext uri="{BB962C8B-B14F-4D97-AF65-F5344CB8AC3E}">
        <p14:creationId xmlns:p14="http://schemas.microsoft.com/office/powerpoint/2010/main" val="1270464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36C3DC2-3172-A140-B9B1-559C07315ED1}"/>
              </a:ext>
            </a:extLst>
          </p:cNvPr>
          <p:cNvSpPr txBox="1"/>
          <p:nvPr/>
        </p:nvSpPr>
        <p:spPr>
          <a:xfrm>
            <a:off x="5096752" y="583894"/>
            <a:ext cx="1194558" cy="523220"/>
          </a:xfrm>
          <a:prstGeom prst="rect">
            <a:avLst/>
          </a:prstGeom>
          <a:noFill/>
        </p:spPr>
        <p:txBody>
          <a:bodyPr wrap="none" rtlCol="0">
            <a:spAutoFit/>
          </a:bodyPr>
          <a:lstStyle/>
          <a:p>
            <a:r>
              <a:rPr kumimoji="1" lang="en-US" altLang="zh-CN" sz="2800" dirty="0"/>
              <a:t>XL-NET</a:t>
            </a:r>
            <a:endParaRPr kumimoji="1" lang="zh-CN" altLang="en-US" sz="2800" dirty="0"/>
          </a:p>
        </p:txBody>
      </p:sp>
      <p:sp>
        <p:nvSpPr>
          <p:cNvPr id="3" name="文本框 2">
            <a:extLst>
              <a:ext uri="{FF2B5EF4-FFF2-40B4-BE49-F238E27FC236}">
                <a16:creationId xmlns:a16="http://schemas.microsoft.com/office/drawing/2014/main" id="{5ADA27E1-35F5-C74A-9F0C-4F557D79ED5D}"/>
              </a:ext>
            </a:extLst>
          </p:cNvPr>
          <p:cNvSpPr txBox="1"/>
          <p:nvPr/>
        </p:nvSpPr>
        <p:spPr>
          <a:xfrm>
            <a:off x="1501422" y="1286933"/>
            <a:ext cx="646331" cy="369332"/>
          </a:xfrm>
          <a:prstGeom prst="rect">
            <a:avLst/>
          </a:prstGeom>
          <a:noFill/>
        </p:spPr>
        <p:txBody>
          <a:bodyPr wrap="none" rtlCol="0">
            <a:spAutoFit/>
          </a:bodyPr>
          <a:lstStyle/>
          <a:p>
            <a:r>
              <a:rPr lang="en" altLang="zh-CN" dirty="0"/>
              <a:t>	</a:t>
            </a:r>
            <a:endParaRPr kumimoji="1" lang="zh-CN" altLang="en-US" dirty="0"/>
          </a:p>
        </p:txBody>
      </p:sp>
      <p:sp>
        <p:nvSpPr>
          <p:cNvPr id="2" name="文本框 1">
            <a:extLst>
              <a:ext uri="{FF2B5EF4-FFF2-40B4-BE49-F238E27FC236}">
                <a16:creationId xmlns:a16="http://schemas.microsoft.com/office/drawing/2014/main" id="{705A21DE-26C0-4C44-AF61-BCB47954D31E}"/>
              </a:ext>
            </a:extLst>
          </p:cNvPr>
          <p:cNvSpPr txBox="1"/>
          <p:nvPr/>
        </p:nvSpPr>
        <p:spPr>
          <a:xfrm>
            <a:off x="768638" y="1471599"/>
            <a:ext cx="10654724" cy="2585323"/>
          </a:xfrm>
          <a:prstGeom prst="rect">
            <a:avLst/>
          </a:prstGeom>
          <a:noFill/>
        </p:spPr>
        <p:txBody>
          <a:bodyPr wrap="square" rtlCol="0">
            <a:spAutoFit/>
          </a:bodyPr>
          <a:lstStyle/>
          <a:p>
            <a:r>
              <a:rPr lang="en" altLang="zh-CN" dirty="0">
                <a:solidFill>
                  <a:srgbClr val="FF0000"/>
                </a:solidFill>
                <a:latin typeface="+mn-ea"/>
              </a:rPr>
              <a:t>	AR</a:t>
            </a:r>
            <a:r>
              <a:rPr lang="en" altLang="zh-CN" dirty="0">
                <a:latin typeface="+mn-ea"/>
              </a:rPr>
              <a:t> language modeling seeks to estimate the probability distribution of a text corpus with an au- </a:t>
            </a:r>
            <a:r>
              <a:rPr lang="en" altLang="zh-CN" dirty="0" err="1">
                <a:latin typeface="+mn-ea"/>
              </a:rPr>
              <a:t>toregressive</a:t>
            </a:r>
            <a:r>
              <a:rPr lang="en" altLang="zh-CN" dirty="0">
                <a:latin typeface="+mn-ea"/>
              </a:rPr>
              <a:t> model [7, 24, 25]</a:t>
            </a:r>
            <a:r>
              <a:rPr lang="zh-CN" altLang="en-US" dirty="0">
                <a:latin typeface="+mn-ea"/>
              </a:rPr>
              <a:t>（</a:t>
            </a:r>
            <a:r>
              <a:rPr lang="en-US" altLang="zh-CN" dirty="0">
                <a:highlight>
                  <a:srgbClr val="FFFF00"/>
                </a:highlight>
                <a:latin typeface="+mn-ea"/>
              </a:rPr>
              <a:t>ELMO</a:t>
            </a:r>
            <a:r>
              <a:rPr lang="zh-CN" altLang="en-US" dirty="0">
                <a:latin typeface="+mn-ea"/>
              </a:rPr>
              <a:t>，</a:t>
            </a:r>
            <a:r>
              <a:rPr lang="en-US" altLang="zh-CN" dirty="0">
                <a:highlight>
                  <a:srgbClr val="FFFF00"/>
                </a:highlight>
                <a:latin typeface="+mn-ea"/>
              </a:rPr>
              <a:t>GPT</a:t>
            </a:r>
            <a:r>
              <a:rPr lang="zh-CN" altLang="en-US" dirty="0">
                <a:latin typeface="+mn-ea"/>
              </a:rPr>
              <a:t>）</a:t>
            </a:r>
            <a:r>
              <a:rPr lang="en" altLang="zh-CN" dirty="0">
                <a:latin typeface="+mn-ea"/>
              </a:rPr>
              <a:t>. Specifically, given a text sequence x = (x1 , · · · , </a:t>
            </a:r>
            <a:r>
              <a:rPr lang="en" altLang="zh-CN" dirty="0" err="1">
                <a:latin typeface="+mn-ea"/>
              </a:rPr>
              <a:t>xT</a:t>
            </a:r>
            <a:r>
              <a:rPr lang="en" altLang="zh-CN" dirty="0">
                <a:latin typeface="+mn-ea"/>
              </a:rPr>
              <a:t> ), AR language modeling factorizes the likelihood into a forward product p(x) = </a:t>
            </a:r>
            <a:r>
              <a:rPr lang="zh-CN" altLang="en-US" dirty="0">
                <a:latin typeface="+mn-ea"/>
              </a:rPr>
              <a:t>􏰇</a:t>
            </a:r>
            <a:r>
              <a:rPr lang="en" altLang="zh-CN" dirty="0">
                <a:latin typeface="+mn-ea"/>
              </a:rPr>
              <a:t>Tt=1 p(</a:t>
            </a:r>
            <a:r>
              <a:rPr lang="en" altLang="zh-CN" dirty="0" err="1">
                <a:latin typeface="+mn-ea"/>
              </a:rPr>
              <a:t>xt</a:t>
            </a:r>
            <a:r>
              <a:rPr lang="en" altLang="zh-CN" dirty="0">
                <a:latin typeface="+mn-ea"/>
              </a:rPr>
              <a:t> | x&lt;t) or a backward one p(x) = </a:t>
            </a:r>
            <a:r>
              <a:rPr lang="zh-CN" altLang="en-US" dirty="0">
                <a:latin typeface="+mn-ea"/>
              </a:rPr>
              <a:t>􏰇</a:t>
            </a:r>
            <a:r>
              <a:rPr lang="en-US" altLang="zh-CN" dirty="0">
                <a:latin typeface="+mn-ea"/>
              </a:rPr>
              <a:t>1</a:t>
            </a:r>
            <a:r>
              <a:rPr lang="en" altLang="zh-CN" dirty="0">
                <a:latin typeface="+mn-ea"/>
              </a:rPr>
              <a:t>t=T p(</a:t>
            </a:r>
            <a:r>
              <a:rPr lang="en" altLang="zh-CN" dirty="0" err="1">
                <a:latin typeface="+mn-ea"/>
              </a:rPr>
              <a:t>xt</a:t>
            </a:r>
            <a:r>
              <a:rPr lang="en" altLang="zh-CN" dirty="0">
                <a:latin typeface="+mn-ea"/>
              </a:rPr>
              <a:t> | x&gt;t). A parametric model (e.g. a neural network) is trained to model each conditional</a:t>
            </a:r>
            <a:r>
              <a:rPr lang="zh-CN" altLang="en-US" dirty="0">
                <a:latin typeface="+mn-ea"/>
              </a:rPr>
              <a:t> </a:t>
            </a:r>
            <a:r>
              <a:rPr lang="en" altLang="zh-CN" dirty="0">
                <a:latin typeface="+mn-ea"/>
              </a:rPr>
              <a:t>distribution. Since an AR language model </a:t>
            </a:r>
            <a:r>
              <a:rPr lang="en" altLang="zh-CN" dirty="0">
                <a:highlight>
                  <a:srgbClr val="C0C0C0"/>
                </a:highlight>
                <a:latin typeface="+mn-ea"/>
              </a:rPr>
              <a:t>is only trained to encode a </a:t>
            </a:r>
            <a:r>
              <a:rPr lang="en" altLang="zh-CN" dirty="0" err="1">
                <a:highlight>
                  <a:srgbClr val="C0C0C0"/>
                </a:highlight>
                <a:latin typeface="+mn-ea"/>
              </a:rPr>
              <a:t>uni</a:t>
            </a:r>
            <a:r>
              <a:rPr lang="en" altLang="zh-CN" dirty="0">
                <a:highlight>
                  <a:srgbClr val="C0C0C0"/>
                </a:highlight>
                <a:latin typeface="+mn-ea"/>
              </a:rPr>
              <a:t>-directional context (either forward or backward), it is not effective at modeling deep bidirectional contexts. On the contrary, downstream language understanding tasks often require bidirectional context information.</a:t>
            </a:r>
            <a:r>
              <a:rPr lang="en" altLang="zh-CN" dirty="0">
                <a:latin typeface="+mn-ea"/>
              </a:rPr>
              <a:t> This results in a gap between AR language modeling and effective pretraining. </a:t>
            </a:r>
          </a:p>
        </p:txBody>
      </p:sp>
      <p:pic>
        <p:nvPicPr>
          <p:cNvPr id="7" name="图片 6">
            <a:extLst>
              <a:ext uri="{FF2B5EF4-FFF2-40B4-BE49-F238E27FC236}">
                <a16:creationId xmlns:a16="http://schemas.microsoft.com/office/drawing/2014/main" id="{6187A77E-2E95-6341-9439-C90664899792}"/>
              </a:ext>
            </a:extLst>
          </p:cNvPr>
          <p:cNvPicPr>
            <a:picLocks noChangeAspect="1"/>
          </p:cNvPicPr>
          <p:nvPr/>
        </p:nvPicPr>
        <p:blipFill>
          <a:blip r:embed="rId2"/>
          <a:stretch>
            <a:fillRect/>
          </a:stretch>
        </p:blipFill>
        <p:spPr>
          <a:xfrm>
            <a:off x="1207770" y="4241588"/>
            <a:ext cx="9296400" cy="1638300"/>
          </a:xfrm>
          <a:prstGeom prst="rect">
            <a:avLst/>
          </a:prstGeom>
        </p:spPr>
      </p:pic>
    </p:spTree>
    <p:extLst>
      <p:ext uri="{BB962C8B-B14F-4D97-AF65-F5344CB8AC3E}">
        <p14:creationId xmlns:p14="http://schemas.microsoft.com/office/powerpoint/2010/main" val="3435406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36C3DC2-3172-A140-B9B1-559C07315ED1}"/>
              </a:ext>
            </a:extLst>
          </p:cNvPr>
          <p:cNvSpPr txBox="1"/>
          <p:nvPr/>
        </p:nvSpPr>
        <p:spPr>
          <a:xfrm>
            <a:off x="5096752" y="583894"/>
            <a:ext cx="1194558" cy="523220"/>
          </a:xfrm>
          <a:prstGeom prst="rect">
            <a:avLst/>
          </a:prstGeom>
          <a:noFill/>
        </p:spPr>
        <p:txBody>
          <a:bodyPr wrap="none" rtlCol="0">
            <a:spAutoFit/>
          </a:bodyPr>
          <a:lstStyle/>
          <a:p>
            <a:r>
              <a:rPr kumimoji="1" lang="en-US" altLang="zh-CN" sz="2800" dirty="0"/>
              <a:t>XL-NET</a:t>
            </a:r>
            <a:endParaRPr kumimoji="1" lang="zh-CN" altLang="en-US" sz="2800" dirty="0"/>
          </a:p>
        </p:txBody>
      </p:sp>
      <p:sp>
        <p:nvSpPr>
          <p:cNvPr id="3" name="文本框 2">
            <a:extLst>
              <a:ext uri="{FF2B5EF4-FFF2-40B4-BE49-F238E27FC236}">
                <a16:creationId xmlns:a16="http://schemas.microsoft.com/office/drawing/2014/main" id="{5ADA27E1-35F5-C74A-9F0C-4F557D79ED5D}"/>
              </a:ext>
            </a:extLst>
          </p:cNvPr>
          <p:cNvSpPr txBox="1"/>
          <p:nvPr/>
        </p:nvSpPr>
        <p:spPr>
          <a:xfrm>
            <a:off x="1501422" y="1286933"/>
            <a:ext cx="646331" cy="369332"/>
          </a:xfrm>
          <a:prstGeom prst="rect">
            <a:avLst/>
          </a:prstGeom>
          <a:noFill/>
        </p:spPr>
        <p:txBody>
          <a:bodyPr wrap="none" rtlCol="0">
            <a:spAutoFit/>
          </a:bodyPr>
          <a:lstStyle/>
          <a:p>
            <a:r>
              <a:rPr lang="en" altLang="zh-CN" dirty="0"/>
              <a:t>	</a:t>
            </a:r>
            <a:endParaRPr kumimoji="1" lang="zh-CN" altLang="en-US" dirty="0"/>
          </a:p>
        </p:txBody>
      </p:sp>
      <p:sp>
        <p:nvSpPr>
          <p:cNvPr id="2" name="文本框 1">
            <a:extLst>
              <a:ext uri="{FF2B5EF4-FFF2-40B4-BE49-F238E27FC236}">
                <a16:creationId xmlns:a16="http://schemas.microsoft.com/office/drawing/2014/main" id="{705A21DE-26C0-4C44-AF61-BCB47954D31E}"/>
              </a:ext>
            </a:extLst>
          </p:cNvPr>
          <p:cNvSpPr txBox="1"/>
          <p:nvPr/>
        </p:nvSpPr>
        <p:spPr>
          <a:xfrm>
            <a:off x="768638" y="1286933"/>
            <a:ext cx="10654724" cy="3693319"/>
          </a:xfrm>
          <a:prstGeom prst="rect">
            <a:avLst/>
          </a:prstGeom>
          <a:noFill/>
        </p:spPr>
        <p:txBody>
          <a:bodyPr wrap="square" rtlCol="0">
            <a:spAutoFit/>
          </a:bodyPr>
          <a:lstStyle/>
          <a:p>
            <a:r>
              <a:rPr lang="en" altLang="zh-CN" dirty="0">
                <a:latin typeface="+mn-ea"/>
              </a:rPr>
              <a:t>	In comparison, </a:t>
            </a:r>
            <a:r>
              <a:rPr lang="en" altLang="zh-CN" dirty="0">
                <a:solidFill>
                  <a:srgbClr val="FF0000"/>
                </a:solidFill>
                <a:latin typeface="+mn-ea"/>
              </a:rPr>
              <a:t>AE</a:t>
            </a:r>
            <a:r>
              <a:rPr lang="en" altLang="zh-CN" dirty="0">
                <a:latin typeface="+mn-ea"/>
              </a:rPr>
              <a:t> based pretraining does not perform explicit density estimation but instead aims to reconstruct the original data from corrupted input. A notable example is </a:t>
            </a:r>
            <a:r>
              <a:rPr lang="en" altLang="zh-CN" dirty="0">
                <a:highlight>
                  <a:srgbClr val="FFFF00"/>
                </a:highlight>
                <a:latin typeface="+mn-ea"/>
              </a:rPr>
              <a:t>BERT</a:t>
            </a:r>
            <a:r>
              <a:rPr lang="en" altLang="zh-CN" dirty="0">
                <a:latin typeface="+mn-ea"/>
              </a:rPr>
              <a:t>. Given the input token sequence, a certain portion of tokens are replaced by a special symbol [MASK], and the model is trained to recover the original tokens from the corrupted version. However, the artificial </a:t>
            </a:r>
            <a:r>
              <a:rPr lang="en" altLang="zh-CN" dirty="0">
                <a:highlight>
                  <a:srgbClr val="C0C0C0"/>
                </a:highlight>
                <a:latin typeface="+mn-ea"/>
              </a:rPr>
              <a:t>symbols like [MASK] used by BERT during pretraining are absent from real data at finetuning time</a:t>
            </a:r>
            <a:r>
              <a:rPr lang="en" altLang="zh-CN" dirty="0">
                <a:latin typeface="+mn-ea"/>
              </a:rPr>
              <a:t>, resulting in a pretrain-finetune discrepancy. Moreover, since the predicted tokens are masked in the input, BERT is not able to model the </a:t>
            </a:r>
            <a:r>
              <a:rPr lang="en" altLang="zh-CN" dirty="0">
                <a:highlight>
                  <a:srgbClr val="C0C0C0"/>
                </a:highlight>
                <a:latin typeface="+mn-ea"/>
              </a:rPr>
              <a:t>joint probability using the product rule as in AR language modeling</a:t>
            </a:r>
            <a:r>
              <a:rPr lang="en" altLang="zh-CN" dirty="0">
                <a:latin typeface="+mn-ea"/>
              </a:rPr>
              <a:t>. In other words, BERT assumes the predicted tokens are independent of each other given the unmasked tokens, which is oversimplified as high-order, long-range dependency is prevalent in natural language</a:t>
            </a:r>
            <a:r>
              <a:rPr lang="en-US" altLang="zh-CN" dirty="0">
                <a:latin typeface="+mn-ea"/>
              </a:rPr>
              <a:t>.</a:t>
            </a:r>
            <a:r>
              <a:rPr lang="en" altLang="zh-CN" dirty="0"/>
              <a:t> </a:t>
            </a:r>
            <a:r>
              <a:rPr lang="en" altLang="zh-CN" dirty="0">
                <a:latin typeface="+mn-ea"/>
              </a:rPr>
              <a:t>BERT first constructs </a:t>
            </a:r>
            <a:r>
              <a:rPr lang="en" altLang="zh-CN" dirty="0">
                <a:solidFill>
                  <a:srgbClr val="FF0000"/>
                </a:solidFill>
                <a:latin typeface="+mn-ea"/>
              </a:rPr>
              <a:t>a corrupted version xˆ </a:t>
            </a:r>
            <a:r>
              <a:rPr lang="en" altLang="zh-CN" dirty="0">
                <a:latin typeface="+mn-ea"/>
              </a:rPr>
              <a:t>by randomly setting a portion (e.g. 15%) of tokens in x to a special symbol [MASK]. </a:t>
            </a:r>
            <a:r>
              <a:rPr lang="en" altLang="zh-CN" dirty="0">
                <a:solidFill>
                  <a:srgbClr val="FF0000"/>
                </a:solidFill>
                <a:latin typeface="+mn-ea"/>
              </a:rPr>
              <a:t>Let the masked tokens be x ̄. training objective is to reconstruct x ̄ from xˆ: </a:t>
            </a:r>
          </a:p>
        </p:txBody>
      </p:sp>
      <p:pic>
        <p:nvPicPr>
          <p:cNvPr id="6" name="图片 5">
            <a:extLst>
              <a:ext uri="{FF2B5EF4-FFF2-40B4-BE49-F238E27FC236}">
                <a16:creationId xmlns:a16="http://schemas.microsoft.com/office/drawing/2014/main" id="{C3A40F6B-95C6-5D46-9F39-DC1CDC793E14}"/>
              </a:ext>
            </a:extLst>
          </p:cNvPr>
          <p:cNvPicPr>
            <a:picLocks noChangeAspect="1"/>
          </p:cNvPicPr>
          <p:nvPr/>
        </p:nvPicPr>
        <p:blipFill>
          <a:blip r:embed="rId2"/>
          <a:stretch>
            <a:fillRect/>
          </a:stretch>
        </p:blipFill>
        <p:spPr>
          <a:xfrm>
            <a:off x="1555750" y="4980252"/>
            <a:ext cx="9080500" cy="1574800"/>
          </a:xfrm>
          <a:prstGeom prst="rect">
            <a:avLst/>
          </a:prstGeom>
        </p:spPr>
      </p:pic>
    </p:spTree>
    <p:extLst>
      <p:ext uri="{BB962C8B-B14F-4D97-AF65-F5344CB8AC3E}">
        <p14:creationId xmlns:p14="http://schemas.microsoft.com/office/powerpoint/2010/main" val="4008392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36C3DC2-3172-A140-B9B1-559C07315ED1}"/>
              </a:ext>
            </a:extLst>
          </p:cNvPr>
          <p:cNvSpPr txBox="1"/>
          <p:nvPr/>
        </p:nvSpPr>
        <p:spPr>
          <a:xfrm>
            <a:off x="5096752" y="583894"/>
            <a:ext cx="1194558" cy="523220"/>
          </a:xfrm>
          <a:prstGeom prst="rect">
            <a:avLst/>
          </a:prstGeom>
          <a:noFill/>
        </p:spPr>
        <p:txBody>
          <a:bodyPr wrap="none" rtlCol="0">
            <a:spAutoFit/>
          </a:bodyPr>
          <a:lstStyle/>
          <a:p>
            <a:r>
              <a:rPr kumimoji="1" lang="en-US" altLang="zh-CN" sz="2800" dirty="0"/>
              <a:t>XL-NET</a:t>
            </a:r>
            <a:endParaRPr kumimoji="1" lang="zh-CN" altLang="en-US" sz="2800" dirty="0"/>
          </a:p>
        </p:txBody>
      </p:sp>
      <p:sp>
        <p:nvSpPr>
          <p:cNvPr id="3" name="文本框 2">
            <a:extLst>
              <a:ext uri="{FF2B5EF4-FFF2-40B4-BE49-F238E27FC236}">
                <a16:creationId xmlns:a16="http://schemas.microsoft.com/office/drawing/2014/main" id="{5ADA27E1-35F5-C74A-9F0C-4F557D79ED5D}"/>
              </a:ext>
            </a:extLst>
          </p:cNvPr>
          <p:cNvSpPr txBox="1"/>
          <p:nvPr/>
        </p:nvSpPr>
        <p:spPr>
          <a:xfrm>
            <a:off x="1501422" y="1286933"/>
            <a:ext cx="646331" cy="369332"/>
          </a:xfrm>
          <a:prstGeom prst="rect">
            <a:avLst/>
          </a:prstGeom>
          <a:noFill/>
        </p:spPr>
        <p:txBody>
          <a:bodyPr wrap="none" rtlCol="0">
            <a:spAutoFit/>
          </a:bodyPr>
          <a:lstStyle/>
          <a:p>
            <a:r>
              <a:rPr lang="en" altLang="zh-CN" dirty="0"/>
              <a:t>	</a:t>
            </a:r>
            <a:endParaRPr kumimoji="1" lang="zh-CN" altLang="en-US" dirty="0"/>
          </a:p>
        </p:txBody>
      </p:sp>
      <p:sp>
        <p:nvSpPr>
          <p:cNvPr id="2" name="文本框 1">
            <a:extLst>
              <a:ext uri="{FF2B5EF4-FFF2-40B4-BE49-F238E27FC236}">
                <a16:creationId xmlns:a16="http://schemas.microsoft.com/office/drawing/2014/main" id="{705A21DE-26C0-4C44-AF61-BCB47954D31E}"/>
              </a:ext>
            </a:extLst>
          </p:cNvPr>
          <p:cNvSpPr txBox="1"/>
          <p:nvPr/>
        </p:nvSpPr>
        <p:spPr>
          <a:xfrm>
            <a:off x="665768" y="1686269"/>
            <a:ext cx="10654724" cy="4247317"/>
          </a:xfrm>
          <a:prstGeom prst="rect">
            <a:avLst/>
          </a:prstGeom>
          <a:noFill/>
        </p:spPr>
        <p:txBody>
          <a:bodyPr wrap="square" rtlCol="0">
            <a:spAutoFit/>
          </a:bodyPr>
          <a:lstStyle/>
          <a:p>
            <a:r>
              <a:rPr lang="en" altLang="zh-CN" dirty="0">
                <a:solidFill>
                  <a:srgbClr val="FF0000"/>
                </a:solidFill>
                <a:latin typeface="+mn-ea"/>
              </a:rPr>
              <a:t>	</a:t>
            </a:r>
            <a:r>
              <a:rPr lang="en" altLang="zh-CN" dirty="0"/>
              <a:t> </a:t>
            </a:r>
            <a:r>
              <a:rPr lang="en" altLang="zh-CN" dirty="0">
                <a:latin typeface="+mn-ea"/>
              </a:rPr>
              <a:t>1</a:t>
            </a:r>
            <a:r>
              <a:rPr lang="zh-CN" altLang="en-US" dirty="0">
                <a:latin typeface="+mn-ea"/>
              </a:rPr>
              <a:t>、</a:t>
            </a:r>
            <a:r>
              <a:rPr lang="en" altLang="zh-CN" dirty="0" err="1">
                <a:latin typeface="+mn-ea"/>
              </a:rPr>
              <a:t>XLNet</a:t>
            </a:r>
            <a:r>
              <a:rPr lang="en" altLang="zh-CN" dirty="0">
                <a:latin typeface="+mn-ea"/>
              </a:rPr>
              <a:t> maximizes the expected </a:t>
            </a:r>
            <a:r>
              <a:rPr lang="en" altLang="zh-CN" dirty="0">
                <a:solidFill>
                  <a:srgbClr val="FF0000"/>
                </a:solidFill>
                <a:latin typeface="+mn-ea"/>
              </a:rPr>
              <a:t>log likelihood of a sequence </a:t>
            </a:r>
            <a:r>
              <a:rPr lang="en" altLang="zh-CN" dirty="0" err="1">
                <a:solidFill>
                  <a:srgbClr val="FF0000"/>
                </a:solidFill>
                <a:latin typeface="+mn-ea"/>
              </a:rPr>
              <a:t>w.r.t.</a:t>
            </a:r>
            <a:r>
              <a:rPr lang="en" altLang="zh-CN" dirty="0">
                <a:solidFill>
                  <a:srgbClr val="FF0000"/>
                </a:solidFill>
                <a:latin typeface="+mn-ea"/>
              </a:rPr>
              <a:t> all possible permutations of the factorization order</a:t>
            </a:r>
            <a:r>
              <a:rPr lang="en" altLang="zh-CN" dirty="0">
                <a:latin typeface="+mn-ea"/>
              </a:rPr>
              <a:t>. Thanks to the permutation operation, the context for each position can consist of tokens from both left and right. In expectation, each position learns to utilize contextual information from all positions, i.e., capturing bidirectional context. </a:t>
            </a:r>
          </a:p>
          <a:p>
            <a:r>
              <a:rPr lang="en" altLang="zh-CN" dirty="0">
                <a:latin typeface="+mn-ea"/>
              </a:rPr>
              <a:t>	</a:t>
            </a:r>
            <a:r>
              <a:rPr lang="en-US" altLang="zh-CN" dirty="0">
                <a:latin typeface="+mn-ea"/>
              </a:rPr>
              <a:t>2</a:t>
            </a:r>
            <a:r>
              <a:rPr lang="zh-CN" altLang="en-US" dirty="0">
                <a:latin typeface="+mn-ea"/>
              </a:rPr>
              <a:t>、</a:t>
            </a:r>
            <a:r>
              <a:rPr lang="en" altLang="zh-CN" dirty="0">
                <a:latin typeface="+mn-ea"/>
              </a:rPr>
              <a:t> </a:t>
            </a:r>
            <a:r>
              <a:rPr lang="en" altLang="zh-CN" dirty="0" err="1">
                <a:latin typeface="+mn-ea"/>
              </a:rPr>
              <a:t>XLNet</a:t>
            </a:r>
            <a:r>
              <a:rPr lang="en" altLang="zh-CN" dirty="0">
                <a:latin typeface="+mn-ea"/>
              </a:rPr>
              <a:t> does not rely on data corruption. Hence, </a:t>
            </a:r>
            <a:r>
              <a:rPr lang="en" altLang="zh-CN" dirty="0" err="1">
                <a:solidFill>
                  <a:srgbClr val="FF0000"/>
                </a:solidFill>
                <a:latin typeface="+mn-ea"/>
              </a:rPr>
              <a:t>XLNet</a:t>
            </a:r>
            <a:r>
              <a:rPr lang="en" altLang="zh-CN" dirty="0">
                <a:solidFill>
                  <a:srgbClr val="FF0000"/>
                </a:solidFill>
                <a:latin typeface="+mn-ea"/>
              </a:rPr>
              <a:t> does not suffer from the pretrain-finetune discrepancy that BERT is subject to</a:t>
            </a:r>
            <a:r>
              <a:rPr lang="en" altLang="zh-CN" dirty="0">
                <a:latin typeface="+mn-ea"/>
              </a:rPr>
              <a:t>. Meanwhile, the autoregressive objective also provides a natural way to use the product rule for </a:t>
            </a:r>
            <a:r>
              <a:rPr lang="en" altLang="zh-CN" dirty="0">
                <a:highlight>
                  <a:srgbClr val="C0C0C0"/>
                </a:highlight>
                <a:latin typeface="+mn-ea"/>
              </a:rPr>
              <a:t>factorizing the joint probability</a:t>
            </a:r>
            <a:r>
              <a:rPr lang="en" altLang="zh-CN" dirty="0">
                <a:latin typeface="+mn-ea"/>
              </a:rPr>
              <a:t> of the predicted tokens, eliminating the independence assumption made in BERT. </a:t>
            </a:r>
          </a:p>
          <a:p>
            <a:r>
              <a:rPr lang="en" altLang="zh-CN" dirty="0">
                <a:latin typeface="+mn-ea"/>
              </a:rPr>
              <a:t>	</a:t>
            </a:r>
            <a:r>
              <a:rPr lang="en-US" altLang="zh-CN" dirty="0">
                <a:latin typeface="+mn-ea"/>
              </a:rPr>
              <a:t>3</a:t>
            </a:r>
            <a:r>
              <a:rPr lang="zh-CN" altLang="en-US" dirty="0">
                <a:latin typeface="+mn-ea"/>
              </a:rPr>
              <a:t>、</a:t>
            </a:r>
            <a:r>
              <a:rPr lang="en" altLang="zh-CN" dirty="0">
                <a:latin typeface="+mn-ea"/>
              </a:rPr>
              <a:t> </a:t>
            </a:r>
            <a:r>
              <a:rPr lang="en" altLang="zh-CN" dirty="0" err="1">
                <a:latin typeface="+mn-ea"/>
              </a:rPr>
              <a:t>XLNet</a:t>
            </a:r>
            <a:r>
              <a:rPr lang="en" altLang="zh-CN" dirty="0">
                <a:latin typeface="+mn-ea"/>
              </a:rPr>
              <a:t> integrates the segment recurrence mechanism and relative encoding scheme of Transformer-XL [9] into pretraining, which empirically improves the performance especially for tasks involving a longer text sequence. Naively applying a Transformer(-XL) architecture to permutation-based language modeling does not work because the </a:t>
            </a:r>
            <a:r>
              <a:rPr lang="en" altLang="zh-CN" dirty="0">
                <a:solidFill>
                  <a:srgbClr val="FF0000"/>
                </a:solidFill>
                <a:latin typeface="+mn-ea"/>
              </a:rPr>
              <a:t>factorization order is arbitrary and the target is ambiguous</a:t>
            </a:r>
            <a:r>
              <a:rPr lang="en" altLang="zh-CN" dirty="0">
                <a:latin typeface="+mn-ea"/>
              </a:rPr>
              <a:t>. As a solution, we propose to </a:t>
            </a:r>
            <a:r>
              <a:rPr lang="en" altLang="zh-CN" dirty="0" err="1">
                <a:latin typeface="+mn-ea"/>
              </a:rPr>
              <a:t>reparameterize</a:t>
            </a:r>
            <a:r>
              <a:rPr lang="en" altLang="zh-CN" dirty="0">
                <a:latin typeface="+mn-ea"/>
              </a:rPr>
              <a:t> the Transformer(-XL) network to remove the ambiguity. </a:t>
            </a:r>
          </a:p>
        </p:txBody>
      </p:sp>
      <p:sp>
        <p:nvSpPr>
          <p:cNvPr id="4" name="文本框 3">
            <a:extLst>
              <a:ext uri="{FF2B5EF4-FFF2-40B4-BE49-F238E27FC236}">
                <a16:creationId xmlns:a16="http://schemas.microsoft.com/office/drawing/2014/main" id="{2DA1BF6C-DADE-6A4D-AF06-CE1BB6DE314E}"/>
              </a:ext>
            </a:extLst>
          </p:cNvPr>
          <p:cNvSpPr txBox="1"/>
          <p:nvPr/>
        </p:nvSpPr>
        <p:spPr>
          <a:xfrm>
            <a:off x="1244942" y="1128328"/>
            <a:ext cx="902811" cy="369332"/>
          </a:xfrm>
          <a:prstGeom prst="rect">
            <a:avLst/>
          </a:prstGeom>
          <a:noFill/>
        </p:spPr>
        <p:txBody>
          <a:bodyPr wrap="none" rtlCol="0">
            <a:spAutoFit/>
          </a:bodyPr>
          <a:lstStyle/>
          <a:p>
            <a:r>
              <a:rPr kumimoji="1" lang="en-US" altLang="zh-CN" b="1" dirty="0"/>
              <a:t>method</a:t>
            </a:r>
            <a:endParaRPr kumimoji="1" lang="zh-CN" altLang="en-US" b="1" dirty="0"/>
          </a:p>
        </p:txBody>
      </p:sp>
    </p:spTree>
    <p:extLst>
      <p:ext uri="{BB962C8B-B14F-4D97-AF65-F5344CB8AC3E}">
        <p14:creationId xmlns:p14="http://schemas.microsoft.com/office/powerpoint/2010/main" val="3300016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36C3DC2-3172-A140-B9B1-559C07315ED1}"/>
              </a:ext>
            </a:extLst>
          </p:cNvPr>
          <p:cNvSpPr txBox="1"/>
          <p:nvPr/>
        </p:nvSpPr>
        <p:spPr>
          <a:xfrm>
            <a:off x="5096752" y="583894"/>
            <a:ext cx="1194558" cy="523220"/>
          </a:xfrm>
          <a:prstGeom prst="rect">
            <a:avLst/>
          </a:prstGeom>
          <a:noFill/>
        </p:spPr>
        <p:txBody>
          <a:bodyPr wrap="none" rtlCol="0">
            <a:spAutoFit/>
          </a:bodyPr>
          <a:lstStyle/>
          <a:p>
            <a:r>
              <a:rPr kumimoji="1" lang="en-US" altLang="zh-CN" sz="2800" dirty="0"/>
              <a:t>XL-NET</a:t>
            </a:r>
            <a:endParaRPr kumimoji="1" lang="zh-CN" altLang="en-US" sz="2800" dirty="0"/>
          </a:p>
        </p:txBody>
      </p:sp>
      <p:sp>
        <p:nvSpPr>
          <p:cNvPr id="3" name="文本框 2">
            <a:extLst>
              <a:ext uri="{FF2B5EF4-FFF2-40B4-BE49-F238E27FC236}">
                <a16:creationId xmlns:a16="http://schemas.microsoft.com/office/drawing/2014/main" id="{5ADA27E1-35F5-C74A-9F0C-4F557D79ED5D}"/>
              </a:ext>
            </a:extLst>
          </p:cNvPr>
          <p:cNvSpPr txBox="1"/>
          <p:nvPr/>
        </p:nvSpPr>
        <p:spPr>
          <a:xfrm>
            <a:off x="1501422" y="1286933"/>
            <a:ext cx="646331" cy="369332"/>
          </a:xfrm>
          <a:prstGeom prst="rect">
            <a:avLst/>
          </a:prstGeom>
          <a:noFill/>
        </p:spPr>
        <p:txBody>
          <a:bodyPr wrap="none" rtlCol="0">
            <a:spAutoFit/>
          </a:bodyPr>
          <a:lstStyle/>
          <a:p>
            <a:r>
              <a:rPr lang="en" altLang="zh-CN" dirty="0"/>
              <a:t>	</a:t>
            </a:r>
            <a:endParaRPr kumimoji="1" lang="zh-CN" altLang="en-US" dirty="0"/>
          </a:p>
        </p:txBody>
      </p:sp>
      <p:sp>
        <p:nvSpPr>
          <p:cNvPr id="2" name="文本框 1">
            <a:extLst>
              <a:ext uri="{FF2B5EF4-FFF2-40B4-BE49-F238E27FC236}">
                <a16:creationId xmlns:a16="http://schemas.microsoft.com/office/drawing/2014/main" id="{705A21DE-26C0-4C44-AF61-BCB47954D31E}"/>
              </a:ext>
            </a:extLst>
          </p:cNvPr>
          <p:cNvSpPr txBox="1"/>
          <p:nvPr/>
        </p:nvSpPr>
        <p:spPr>
          <a:xfrm>
            <a:off x="768638" y="1471599"/>
            <a:ext cx="10654724" cy="4524315"/>
          </a:xfrm>
          <a:prstGeom prst="rect">
            <a:avLst/>
          </a:prstGeom>
          <a:noFill/>
        </p:spPr>
        <p:txBody>
          <a:bodyPr wrap="square" rtlCol="0">
            <a:spAutoFit/>
          </a:bodyPr>
          <a:lstStyle/>
          <a:p>
            <a:r>
              <a:rPr lang="en" altLang="zh-CN" dirty="0">
                <a:solidFill>
                  <a:srgbClr val="FF0000"/>
                </a:solidFill>
                <a:latin typeface="+mn-ea"/>
              </a:rPr>
              <a:t>	</a:t>
            </a:r>
            <a:r>
              <a:rPr lang="en" altLang="zh-CN" dirty="0">
                <a:latin typeface="+mn-ea"/>
              </a:rPr>
              <a:t> • </a:t>
            </a:r>
            <a:r>
              <a:rPr lang="en" altLang="zh-CN" b="1" dirty="0">
                <a:solidFill>
                  <a:srgbClr val="FF0000"/>
                </a:solidFill>
                <a:latin typeface="+mn-ea"/>
              </a:rPr>
              <a:t>Independence Assumption</a:t>
            </a:r>
            <a:r>
              <a:rPr lang="en" altLang="zh-CN" dirty="0">
                <a:latin typeface="+mn-ea"/>
              </a:rPr>
              <a:t>: As emphasized by the ≈ sign in Eq. (2), BERT factorizes the joint conditional probability p(x ̄ | xˆ) based on an independence assumption that all masked tokens x ̄ are separately reconstructed. In comparison, the AR language modeling objective (1) factorizes p</a:t>
            </a:r>
            <a:r>
              <a:rPr lang="el-GR" altLang="zh-CN" dirty="0">
                <a:latin typeface="+mn-ea"/>
              </a:rPr>
              <a:t>θ(</a:t>
            </a:r>
            <a:r>
              <a:rPr lang="en" altLang="zh-CN" dirty="0">
                <a:latin typeface="+mn-ea"/>
              </a:rPr>
              <a:t>x) using the product rule that holds universally without such an independence assumption. </a:t>
            </a:r>
          </a:p>
          <a:p>
            <a:r>
              <a:rPr lang="en" altLang="zh-CN" dirty="0">
                <a:latin typeface="+mn-ea"/>
              </a:rPr>
              <a:t>	• </a:t>
            </a:r>
            <a:r>
              <a:rPr lang="en" altLang="zh-CN" b="1" dirty="0">
                <a:solidFill>
                  <a:srgbClr val="FF0000"/>
                </a:solidFill>
                <a:latin typeface="+mn-ea"/>
              </a:rPr>
              <a:t>Input noise</a:t>
            </a:r>
            <a:r>
              <a:rPr lang="en" altLang="zh-CN" dirty="0">
                <a:latin typeface="+mn-ea"/>
              </a:rPr>
              <a:t>: The input to BERT contains artificial symbols like [MASK] that never occur in downstream tasks, which creates a pretrain-finetune discrepancy. Replacing [MASK] with original tokens as in [10] does not solve the problem because original tokens can be only used with a small probability — otherwise Eq. (2) will be trivial to optimize. In comparison, AR language modeling does not rely on any input corruption and does not suffer from this issue. </a:t>
            </a:r>
          </a:p>
          <a:p>
            <a:r>
              <a:rPr lang="en" altLang="zh-CN" dirty="0">
                <a:latin typeface="+mn-ea"/>
              </a:rPr>
              <a:t>	• </a:t>
            </a:r>
            <a:r>
              <a:rPr lang="en" altLang="zh-CN" b="1" dirty="0">
                <a:solidFill>
                  <a:srgbClr val="FF0000"/>
                </a:solidFill>
                <a:latin typeface="+mn-ea"/>
              </a:rPr>
              <a:t>Context dependency</a:t>
            </a:r>
            <a:r>
              <a:rPr lang="en" altLang="zh-CN" dirty="0">
                <a:latin typeface="+mn-ea"/>
              </a:rPr>
              <a:t>: The AR representation h</a:t>
            </a:r>
            <a:r>
              <a:rPr lang="el-GR" altLang="zh-CN" dirty="0">
                <a:latin typeface="+mn-ea"/>
              </a:rPr>
              <a:t>θ(</a:t>
            </a:r>
            <a:r>
              <a:rPr lang="en" altLang="zh-CN" dirty="0">
                <a:latin typeface="+mn-ea"/>
              </a:rPr>
              <a:t>x1:t−1) is only conditioned on the tokens up to position t (i.e. tokens to the left), while the BERT representation H</a:t>
            </a:r>
            <a:r>
              <a:rPr lang="el-GR" altLang="zh-CN" dirty="0">
                <a:latin typeface="+mn-ea"/>
              </a:rPr>
              <a:t>θ(</a:t>
            </a:r>
            <a:r>
              <a:rPr lang="en" altLang="zh-CN" dirty="0">
                <a:latin typeface="+mn-ea"/>
              </a:rPr>
              <a:t>x)t has access to the contextual information on both sides. As a result, the BERT objective allows the model to be pretrained to better capture bidirectional context. </a:t>
            </a:r>
          </a:p>
          <a:p>
            <a:endParaRPr lang="en" altLang="zh-CN" dirty="0">
              <a:latin typeface="+mn-ea"/>
            </a:endParaRPr>
          </a:p>
        </p:txBody>
      </p:sp>
    </p:spTree>
    <p:extLst>
      <p:ext uri="{BB962C8B-B14F-4D97-AF65-F5344CB8AC3E}">
        <p14:creationId xmlns:p14="http://schemas.microsoft.com/office/powerpoint/2010/main" val="2135515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36C3DC2-3172-A140-B9B1-559C07315ED1}"/>
              </a:ext>
            </a:extLst>
          </p:cNvPr>
          <p:cNvSpPr txBox="1"/>
          <p:nvPr/>
        </p:nvSpPr>
        <p:spPr>
          <a:xfrm>
            <a:off x="5096752" y="583894"/>
            <a:ext cx="1194558" cy="523220"/>
          </a:xfrm>
          <a:prstGeom prst="rect">
            <a:avLst/>
          </a:prstGeom>
          <a:noFill/>
        </p:spPr>
        <p:txBody>
          <a:bodyPr wrap="none" rtlCol="0">
            <a:spAutoFit/>
          </a:bodyPr>
          <a:lstStyle/>
          <a:p>
            <a:r>
              <a:rPr kumimoji="1" lang="en-US" altLang="zh-CN" sz="2800" dirty="0"/>
              <a:t>XL-NET</a:t>
            </a:r>
            <a:endParaRPr kumimoji="1" lang="zh-CN" altLang="en-US" sz="2800" dirty="0"/>
          </a:p>
        </p:txBody>
      </p:sp>
      <p:sp>
        <p:nvSpPr>
          <p:cNvPr id="3" name="文本框 2">
            <a:extLst>
              <a:ext uri="{FF2B5EF4-FFF2-40B4-BE49-F238E27FC236}">
                <a16:creationId xmlns:a16="http://schemas.microsoft.com/office/drawing/2014/main" id="{5ADA27E1-35F5-C74A-9F0C-4F557D79ED5D}"/>
              </a:ext>
            </a:extLst>
          </p:cNvPr>
          <p:cNvSpPr txBox="1"/>
          <p:nvPr/>
        </p:nvSpPr>
        <p:spPr>
          <a:xfrm>
            <a:off x="1501422" y="1286933"/>
            <a:ext cx="646331" cy="369332"/>
          </a:xfrm>
          <a:prstGeom prst="rect">
            <a:avLst/>
          </a:prstGeom>
          <a:noFill/>
        </p:spPr>
        <p:txBody>
          <a:bodyPr wrap="none" rtlCol="0">
            <a:spAutoFit/>
          </a:bodyPr>
          <a:lstStyle/>
          <a:p>
            <a:r>
              <a:rPr lang="en" altLang="zh-CN" dirty="0"/>
              <a:t>	</a:t>
            </a:r>
            <a:endParaRPr kumimoji="1" lang="zh-CN" altLang="en-US" dirty="0"/>
          </a:p>
        </p:txBody>
      </p:sp>
      <p:pic>
        <p:nvPicPr>
          <p:cNvPr id="6" name="图片 5">
            <a:extLst>
              <a:ext uri="{FF2B5EF4-FFF2-40B4-BE49-F238E27FC236}">
                <a16:creationId xmlns:a16="http://schemas.microsoft.com/office/drawing/2014/main" id="{5EC94827-5BF7-C64D-A82C-39E11D03CC15}"/>
              </a:ext>
            </a:extLst>
          </p:cNvPr>
          <p:cNvPicPr>
            <a:picLocks noChangeAspect="1"/>
          </p:cNvPicPr>
          <p:nvPr/>
        </p:nvPicPr>
        <p:blipFill>
          <a:blip r:embed="rId2"/>
          <a:stretch>
            <a:fillRect/>
          </a:stretch>
        </p:blipFill>
        <p:spPr>
          <a:xfrm>
            <a:off x="2474472" y="1286933"/>
            <a:ext cx="6502245" cy="5471090"/>
          </a:xfrm>
          <a:prstGeom prst="rect">
            <a:avLst/>
          </a:prstGeom>
        </p:spPr>
      </p:pic>
    </p:spTree>
    <p:extLst>
      <p:ext uri="{BB962C8B-B14F-4D97-AF65-F5344CB8AC3E}">
        <p14:creationId xmlns:p14="http://schemas.microsoft.com/office/powerpoint/2010/main" val="21710396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36C3DC2-3172-A140-B9B1-559C07315ED1}"/>
              </a:ext>
            </a:extLst>
          </p:cNvPr>
          <p:cNvSpPr txBox="1"/>
          <p:nvPr/>
        </p:nvSpPr>
        <p:spPr>
          <a:xfrm>
            <a:off x="5096752" y="583894"/>
            <a:ext cx="1194558" cy="523220"/>
          </a:xfrm>
          <a:prstGeom prst="rect">
            <a:avLst/>
          </a:prstGeom>
          <a:noFill/>
        </p:spPr>
        <p:txBody>
          <a:bodyPr wrap="none" rtlCol="0">
            <a:spAutoFit/>
          </a:bodyPr>
          <a:lstStyle/>
          <a:p>
            <a:r>
              <a:rPr kumimoji="1" lang="en-US" altLang="zh-CN" sz="2800" dirty="0"/>
              <a:t>XL-NET</a:t>
            </a:r>
            <a:endParaRPr kumimoji="1" lang="zh-CN" altLang="en-US" sz="2800" dirty="0"/>
          </a:p>
        </p:txBody>
      </p:sp>
      <p:sp>
        <p:nvSpPr>
          <p:cNvPr id="3" name="文本框 2">
            <a:extLst>
              <a:ext uri="{FF2B5EF4-FFF2-40B4-BE49-F238E27FC236}">
                <a16:creationId xmlns:a16="http://schemas.microsoft.com/office/drawing/2014/main" id="{5ADA27E1-35F5-C74A-9F0C-4F557D79ED5D}"/>
              </a:ext>
            </a:extLst>
          </p:cNvPr>
          <p:cNvSpPr txBox="1"/>
          <p:nvPr/>
        </p:nvSpPr>
        <p:spPr>
          <a:xfrm>
            <a:off x="1501422" y="1286933"/>
            <a:ext cx="646331" cy="369332"/>
          </a:xfrm>
          <a:prstGeom prst="rect">
            <a:avLst/>
          </a:prstGeom>
          <a:noFill/>
        </p:spPr>
        <p:txBody>
          <a:bodyPr wrap="none" rtlCol="0">
            <a:spAutoFit/>
          </a:bodyPr>
          <a:lstStyle/>
          <a:p>
            <a:r>
              <a:rPr lang="en" altLang="zh-CN" dirty="0"/>
              <a:t>	</a:t>
            </a:r>
            <a:endParaRPr kumimoji="1" lang="zh-CN" altLang="en-US" dirty="0"/>
          </a:p>
        </p:txBody>
      </p:sp>
      <p:pic>
        <p:nvPicPr>
          <p:cNvPr id="4" name="图片 3">
            <a:extLst>
              <a:ext uri="{FF2B5EF4-FFF2-40B4-BE49-F238E27FC236}">
                <a16:creationId xmlns:a16="http://schemas.microsoft.com/office/drawing/2014/main" id="{703B22E0-22CB-8F40-BBE3-88420AD01D68}"/>
              </a:ext>
            </a:extLst>
          </p:cNvPr>
          <p:cNvPicPr>
            <a:picLocks noChangeAspect="1"/>
          </p:cNvPicPr>
          <p:nvPr/>
        </p:nvPicPr>
        <p:blipFill>
          <a:blip r:embed="rId2"/>
          <a:stretch>
            <a:fillRect/>
          </a:stretch>
        </p:blipFill>
        <p:spPr>
          <a:xfrm>
            <a:off x="1963056" y="1215498"/>
            <a:ext cx="7566706" cy="5576031"/>
          </a:xfrm>
          <a:prstGeom prst="rect">
            <a:avLst/>
          </a:prstGeom>
        </p:spPr>
      </p:pic>
      <p:pic>
        <p:nvPicPr>
          <p:cNvPr id="10" name="图片 9">
            <a:extLst>
              <a:ext uri="{FF2B5EF4-FFF2-40B4-BE49-F238E27FC236}">
                <a16:creationId xmlns:a16="http://schemas.microsoft.com/office/drawing/2014/main" id="{D003E69D-BA1D-AD41-BEBC-5B06D004EA66}"/>
              </a:ext>
            </a:extLst>
          </p:cNvPr>
          <p:cNvPicPr>
            <a:picLocks noChangeAspect="1"/>
          </p:cNvPicPr>
          <p:nvPr/>
        </p:nvPicPr>
        <p:blipFill>
          <a:blip r:embed="rId3"/>
          <a:stretch>
            <a:fillRect/>
          </a:stretch>
        </p:blipFill>
        <p:spPr>
          <a:xfrm>
            <a:off x="1501422" y="1885784"/>
            <a:ext cx="8953500" cy="3721100"/>
          </a:xfrm>
          <a:prstGeom prst="rect">
            <a:avLst/>
          </a:prstGeom>
        </p:spPr>
      </p:pic>
    </p:spTree>
    <p:extLst>
      <p:ext uri="{BB962C8B-B14F-4D97-AF65-F5344CB8AC3E}">
        <p14:creationId xmlns:p14="http://schemas.microsoft.com/office/powerpoint/2010/main" val="1179510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0D8925-BA71-DE4F-91A0-D0395C84BA2B}"/>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BC9C91C6-9732-324E-B3F3-5C18A7785BFB}"/>
              </a:ext>
            </a:extLst>
          </p:cNvPr>
          <p:cNvSpPr>
            <a:spLocks noGrp="1"/>
          </p:cNvSpPr>
          <p:nvPr>
            <p:ph sz="quarter" idx="13"/>
          </p:nvPr>
        </p:nvSpPr>
        <p:spPr>
          <a:xfrm>
            <a:off x="2394019" y="2300990"/>
            <a:ext cx="7403961" cy="3424107"/>
          </a:xfrm>
        </p:spPr>
        <p:txBody>
          <a:bodyPr/>
          <a:lstStyle/>
          <a:p>
            <a:r>
              <a:rPr kumimoji="1" lang="en-US" altLang="zh-CN" dirty="0">
                <a:latin typeface="FangSong" panose="02010609060101010101" pitchFamily="49" charset="-122"/>
                <a:ea typeface="FangSong" panose="02010609060101010101" pitchFamily="49" charset="-122"/>
              </a:rPr>
              <a:t>Word2vec</a:t>
            </a:r>
          </a:p>
          <a:p>
            <a:r>
              <a:rPr kumimoji="1" lang="en-US" altLang="zh-CN" dirty="0">
                <a:latin typeface="FangSong" panose="02010609060101010101" pitchFamily="49" charset="-122"/>
                <a:ea typeface="FangSong" panose="02010609060101010101" pitchFamily="49" charset="-122"/>
              </a:rPr>
              <a:t>ELMO</a:t>
            </a:r>
          </a:p>
          <a:p>
            <a:r>
              <a:rPr kumimoji="1" lang="en-US" altLang="zh-CN" dirty="0">
                <a:latin typeface="FangSong" panose="02010609060101010101" pitchFamily="49" charset="-122"/>
                <a:ea typeface="FangSong" panose="02010609060101010101" pitchFamily="49" charset="-122"/>
              </a:rPr>
              <a:t>GPT</a:t>
            </a:r>
          </a:p>
          <a:p>
            <a:r>
              <a:rPr kumimoji="1" lang="en-US" altLang="zh-CN" dirty="0">
                <a:latin typeface="FangSong" panose="02010609060101010101" pitchFamily="49" charset="-122"/>
                <a:ea typeface="FangSong" panose="02010609060101010101" pitchFamily="49" charset="-122"/>
              </a:rPr>
              <a:t>BERT</a:t>
            </a:r>
          </a:p>
          <a:p>
            <a:r>
              <a:rPr kumimoji="1" lang="en-US" altLang="zh-CN" dirty="0">
                <a:latin typeface="FangSong" panose="02010609060101010101" pitchFamily="49" charset="-122"/>
                <a:ea typeface="FangSong" panose="02010609060101010101" pitchFamily="49" charset="-122"/>
              </a:rPr>
              <a:t>XL-NET</a:t>
            </a:r>
          </a:p>
          <a:p>
            <a:endParaRPr kumimoji="1" lang="en-US" altLang="zh-CN"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7611824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36C3DC2-3172-A140-B9B1-559C07315ED1}"/>
              </a:ext>
            </a:extLst>
          </p:cNvPr>
          <p:cNvSpPr txBox="1"/>
          <p:nvPr/>
        </p:nvSpPr>
        <p:spPr>
          <a:xfrm>
            <a:off x="5096752" y="583894"/>
            <a:ext cx="1194558" cy="523220"/>
          </a:xfrm>
          <a:prstGeom prst="rect">
            <a:avLst/>
          </a:prstGeom>
          <a:noFill/>
        </p:spPr>
        <p:txBody>
          <a:bodyPr wrap="none" rtlCol="0">
            <a:spAutoFit/>
          </a:bodyPr>
          <a:lstStyle/>
          <a:p>
            <a:r>
              <a:rPr kumimoji="1" lang="en-US" altLang="zh-CN" sz="2800" dirty="0"/>
              <a:t>XL-NET</a:t>
            </a:r>
            <a:endParaRPr kumimoji="1" lang="zh-CN" altLang="en-US" sz="2800" dirty="0"/>
          </a:p>
        </p:txBody>
      </p:sp>
      <p:sp>
        <p:nvSpPr>
          <p:cNvPr id="3" name="文本框 2">
            <a:extLst>
              <a:ext uri="{FF2B5EF4-FFF2-40B4-BE49-F238E27FC236}">
                <a16:creationId xmlns:a16="http://schemas.microsoft.com/office/drawing/2014/main" id="{5ADA27E1-35F5-C74A-9F0C-4F557D79ED5D}"/>
              </a:ext>
            </a:extLst>
          </p:cNvPr>
          <p:cNvSpPr txBox="1"/>
          <p:nvPr/>
        </p:nvSpPr>
        <p:spPr>
          <a:xfrm>
            <a:off x="1501422" y="1286933"/>
            <a:ext cx="646331" cy="369332"/>
          </a:xfrm>
          <a:prstGeom prst="rect">
            <a:avLst/>
          </a:prstGeom>
          <a:noFill/>
        </p:spPr>
        <p:txBody>
          <a:bodyPr wrap="none" rtlCol="0">
            <a:spAutoFit/>
          </a:bodyPr>
          <a:lstStyle/>
          <a:p>
            <a:r>
              <a:rPr lang="en" altLang="zh-CN" dirty="0"/>
              <a:t>	</a:t>
            </a:r>
            <a:endParaRPr kumimoji="1" lang="zh-CN" altLang="en-US" dirty="0"/>
          </a:p>
        </p:txBody>
      </p:sp>
      <p:pic>
        <p:nvPicPr>
          <p:cNvPr id="6" name="图片 5">
            <a:extLst>
              <a:ext uri="{FF2B5EF4-FFF2-40B4-BE49-F238E27FC236}">
                <a16:creationId xmlns:a16="http://schemas.microsoft.com/office/drawing/2014/main" id="{A35414C0-A757-8440-807B-D0A83CCFFEE3}"/>
              </a:ext>
            </a:extLst>
          </p:cNvPr>
          <p:cNvPicPr>
            <a:picLocks noChangeAspect="1"/>
          </p:cNvPicPr>
          <p:nvPr/>
        </p:nvPicPr>
        <p:blipFill>
          <a:blip r:embed="rId2"/>
          <a:stretch>
            <a:fillRect/>
          </a:stretch>
        </p:blipFill>
        <p:spPr>
          <a:xfrm>
            <a:off x="2147753" y="1286933"/>
            <a:ext cx="8107362" cy="5144615"/>
          </a:xfrm>
          <a:prstGeom prst="rect">
            <a:avLst/>
          </a:prstGeom>
        </p:spPr>
      </p:pic>
    </p:spTree>
    <p:extLst>
      <p:ext uri="{BB962C8B-B14F-4D97-AF65-F5344CB8AC3E}">
        <p14:creationId xmlns:p14="http://schemas.microsoft.com/office/powerpoint/2010/main" val="2431435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36C3DC2-3172-A140-B9B1-559C07315ED1}"/>
              </a:ext>
            </a:extLst>
          </p:cNvPr>
          <p:cNvSpPr txBox="1"/>
          <p:nvPr/>
        </p:nvSpPr>
        <p:spPr>
          <a:xfrm>
            <a:off x="5096752" y="583894"/>
            <a:ext cx="1194558" cy="523220"/>
          </a:xfrm>
          <a:prstGeom prst="rect">
            <a:avLst/>
          </a:prstGeom>
          <a:noFill/>
        </p:spPr>
        <p:txBody>
          <a:bodyPr wrap="none" rtlCol="0">
            <a:spAutoFit/>
          </a:bodyPr>
          <a:lstStyle/>
          <a:p>
            <a:r>
              <a:rPr kumimoji="1" lang="en-US" altLang="zh-CN" sz="2800" dirty="0"/>
              <a:t>XL-NET</a:t>
            </a:r>
            <a:endParaRPr kumimoji="1" lang="zh-CN" altLang="en-US" sz="2800" dirty="0"/>
          </a:p>
        </p:txBody>
      </p:sp>
      <p:sp>
        <p:nvSpPr>
          <p:cNvPr id="3" name="文本框 2">
            <a:extLst>
              <a:ext uri="{FF2B5EF4-FFF2-40B4-BE49-F238E27FC236}">
                <a16:creationId xmlns:a16="http://schemas.microsoft.com/office/drawing/2014/main" id="{5ADA27E1-35F5-C74A-9F0C-4F557D79ED5D}"/>
              </a:ext>
            </a:extLst>
          </p:cNvPr>
          <p:cNvSpPr txBox="1"/>
          <p:nvPr/>
        </p:nvSpPr>
        <p:spPr>
          <a:xfrm>
            <a:off x="1501422" y="1286933"/>
            <a:ext cx="1107996" cy="369332"/>
          </a:xfrm>
          <a:prstGeom prst="rect">
            <a:avLst/>
          </a:prstGeom>
          <a:noFill/>
        </p:spPr>
        <p:txBody>
          <a:bodyPr wrap="none" rtlCol="0">
            <a:spAutoFit/>
          </a:bodyPr>
          <a:lstStyle/>
          <a:p>
            <a:r>
              <a:rPr lang="en" altLang="zh-CN" dirty="0"/>
              <a:t>BERT</a:t>
            </a:r>
            <a:r>
              <a:rPr lang="zh-CN" altLang="en" dirty="0"/>
              <a:t>对比</a:t>
            </a:r>
            <a:r>
              <a:rPr lang="en" altLang="zh-CN" dirty="0"/>
              <a:t>	</a:t>
            </a:r>
            <a:endParaRPr kumimoji="1" lang="zh-CN" altLang="en-US" dirty="0"/>
          </a:p>
        </p:txBody>
      </p:sp>
      <p:sp>
        <p:nvSpPr>
          <p:cNvPr id="2" name="文本框 1">
            <a:extLst>
              <a:ext uri="{FF2B5EF4-FFF2-40B4-BE49-F238E27FC236}">
                <a16:creationId xmlns:a16="http://schemas.microsoft.com/office/drawing/2014/main" id="{705A21DE-26C0-4C44-AF61-BCB47954D31E}"/>
              </a:ext>
            </a:extLst>
          </p:cNvPr>
          <p:cNvSpPr txBox="1"/>
          <p:nvPr/>
        </p:nvSpPr>
        <p:spPr>
          <a:xfrm>
            <a:off x="768638" y="1997839"/>
            <a:ext cx="10654724" cy="2862322"/>
          </a:xfrm>
          <a:prstGeom prst="rect">
            <a:avLst/>
          </a:prstGeom>
          <a:noFill/>
        </p:spPr>
        <p:txBody>
          <a:bodyPr wrap="square" rtlCol="0">
            <a:spAutoFit/>
          </a:bodyPr>
          <a:lstStyle/>
          <a:p>
            <a:r>
              <a:rPr lang="en" altLang="zh-CN" dirty="0">
                <a:latin typeface="+mn-ea"/>
              </a:rPr>
              <a:t>	Consider a concrete example [New, York, is, a, city]. Suppose both BERT and </a:t>
            </a:r>
            <a:r>
              <a:rPr lang="en" altLang="zh-CN" dirty="0" err="1">
                <a:latin typeface="+mn-ea"/>
              </a:rPr>
              <a:t>XLNet</a:t>
            </a:r>
            <a:r>
              <a:rPr lang="en" altLang="zh-CN" dirty="0">
                <a:latin typeface="+mn-ea"/>
              </a:rPr>
              <a:t> select the two tokens [New, York] as the prediction targets and maximize log p(New York | is a city). Also suppose that </a:t>
            </a:r>
            <a:r>
              <a:rPr lang="en" altLang="zh-CN" dirty="0" err="1">
                <a:latin typeface="+mn-ea"/>
              </a:rPr>
              <a:t>XLNet</a:t>
            </a:r>
            <a:r>
              <a:rPr lang="en" altLang="zh-CN" dirty="0">
                <a:latin typeface="+mn-ea"/>
              </a:rPr>
              <a:t> samples the factorization order [is, a, city, New, York]. In this case, BERT and </a:t>
            </a:r>
            <a:r>
              <a:rPr lang="en" altLang="zh-CN" dirty="0" err="1">
                <a:latin typeface="+mn-ea"/>
              </a:rPr>
              <a:t>XLNet</a:t>
            </a:r>
            <a:r>
              <a:rPr lang="en" altLang="zh-CN" dirty="0">
                <a:latin typeface="+mn-ea"/>
              </a:rPr>
              <a:t> respectively reduce to the following objectives: </a:t>
            </a:r>
          </a:p>
          <a:p>
            <a:r>
              <a:rPr lang="en" altLang="zh-CN" dirty="0">
                <a:highlight>
                  <a:srgbClr val="C0C0C0"/>
                </a:highlight>
                <a:latin typeface="+mn-ea"/>
              </a:rPr>
              <a:t>J</a:t>
            </a:r>
            <a:r>
              <a:rPr lang="en" altLang="zh-CN" baseline="-25000" dirty="0">
                <a:highlight>
                  <a:srgbClr val="C0C0C0"/>
                </a:highlight>
                <a:latin typeface="+mn-ea"/>
              </a:rPr>
              <a:t>BERT</a:t>
            </a:r>
            <a:r>
              <a:rPr lang="en" altLang="zh-CN" dirty="0">
                <a:highlight>
                  <a:srgbClr val="C0C0C0"/>
                </a:highlight>
                <a:latin typeface="+mn-ea"/>
              </a:rPr>
              <a:t> = log p(New | is a city) + log p(York | is a city), </a:t>
            </a:r>
            <a:r>
              <a:rPr lang="en" altLang="zh-CN" dirty="0" err="1">
                <a:highlight>
                  <a:srgbClr val="C0C0C0"/>
                </a:highlight>
                <a:latin typeface="+mn-ea"/>
              </a:rPr>
              <a:t>J</a:t>
            </a:r>
            <a:r>
              <a:rPr lang="en" altLang="zh-CN" baseline="-25000" dirty="0" err="1">
                <a:highlight>
                  <a:srgbClr val="C0C0C0"/>
                </a:highlight>
                <a:latin typeface="+mn-ea"/>
              </a:rPr>
              <a:t>XLNet</a:t>
            </a:r>
            <a:r>
              <a:rPr lang="en" altLang="zh-CN" dirty="0">
                <a:highlight>
                  <a:srgbClr val="C0C0C0"/>
                </a:highlight>
                <a:latin typeface="+mn-ea"/>
              </a:rPr>
              <a:t> = log p(New | is a city) + log p(York | New, is a city). </a:t>
            </a:r>
          </a:p>
          <a:p>
            <a:r>
              <a:rPr lang="en" altLang="zh-CN" dirty="0">
                <a:latin typeface="+mn-ea"/>
              </a:rPr>
              <a:t>	Notice that </a:t>
            </a:r>
            <a:r>
              <a:rPr lang="en" altLang="zh-CN" dirty="0" err="1">
                <a:latin typeface="+mn-ea"/>
              </a:rPr>
              <a:t>XLNet</a:t>
            </a:r>
            <a:r>
              <a:rPr lang="en" altLang="zh-CN" dirty="0">
                <a:latin typeface="+mn-ea"/>
              </a:rPr>
              <a:t> is able to capture the dependency between the pair (New, York), which is omitted by BERT. Although in this example, BERT learns some dependency pairs such as (New, city) and (York, city), it is obvious that </a:t>
            </a:r>
            <a:r>
              <a:rPr lang="en" altLang="zh-CN" dirty="0" err="1">
                <a:latin typeface="+mn-ea"/>
              </a:rPr>
              <a:t>XLNet</a:t>
            </a:r>
            <a:r>
              <a:rPr lang="en" altLang="zh-CN" dirty="0">
                <a:latin typeface="+mn-ea"/>
              </a:rPr>
              <a:t> always learns more dependency pairs given the same target and contains “denser” effective training signals. </a:t>
            </a:r>
          </a:p>
        </p:txBody>
      </p:sp>
    </p:spTree>
    <p:extLst>
      <p:ext uri="{BB962C8B-B14F-4D97-AF65-F5344CB8AC3E}">
        <p14:creationId xmlns:p14="http://schemas.microsoft.com/office/powerpoint/2010/main" val="413497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36C3DC2-3172-A140-B9B1-559C07315ED1}"/>
              </a:ext>
            </a:extLst>
          </p:cNvPr>
          <p:cNvSpPr txBox="1"/>
          <p:nvPr/>
        </p:nvSpPr>
        <p:spPr>
          <a:xfrm>
            <a:off x="5096752" y="583894"/>
            <a:ext cx="1194558" cy="523220"/>
          </a:xfrm>
          <a:prstGeom prst="rect">
            <a:avLst/>
          </a:prstGeom>
          <a:noFill/>
        </p:spPr>
        <p:txBody>
          <a:bodyPr wrap="none" rtlCol="0">
            <a:spAutoFit/>
          </a:bodyPr>
          <a:lstStyle/>
          <a:p>
            <a:r>
              <a:rPr kumimoji="1" lang="en-US" altLang="zh-CN" sz="2800" dirty="0"/>
              <a:t>XL-NET</a:t>
            </a:r>
            <a:endParaRPr kumimoji="1" lang="zh-CN" altLang="en-US" sz="2800" dirty="0"/>
          </a:p>
        </p:txBody>
      </p:sp>
      <p:sp>
        <p:nvSpPr>
          <p:cNvPr id="3" name="文本框 2">
            <a:extLst>
              <a:ext uri="{FF2B5EF4-FFF2-40B4-BE49-F238E27FC236}">
                <a16:creationId xmlns:a16="http://schemas.microsoft.com/office/drawing/2014/main" id="{5ADA27E1-35F5-C74A-9F0C-4F557D79ED5D}"/>
              </a:ext>
            </a:extLst>
          </p:cNvPr>
          <p:cNvSpPr txBox="1"/>
          <p:nvPr/>
        </p:nvSpPr>
        <p:spPr>
          <a:xfrm>
            <a:off x="1501422" y="1286933"/>
            <a:ext cx="1107996" cy="369332"/>
          </a:xfrm>
          <a:prstGeom prst="rect">
            <a:avLst/>
          </a:prstGeom>
          <a:noFill/>
        </p:spPr>
        <p:txBody>
          <a:bodyPr wrap="none" rtlCol="0">
            <a:spAutoFit/>
          </a:bodyPr>
          <a:lstStyle/>
          <a:p>
            <a:r>
              <a:rPr lang="en" altLang="zh-CN" dirty="0"/>
              <a:t>GPT</a:t>
            </a:r>
            <a:r>
              <a:rPr lang="zh-CN" altLang="en" dirty="0"/>
              <a:t>对比</a:t>
            </a:r>
            <a:r>
              <a:rPr lang="en" altLang="zh-CN" dirty="0"/>
              <a:t>	</a:t>
            </a:r>
            <a:endParaRPr kumimoji="1" lang="zh-CN" altLang="en-US" dirty="0"/>
          </a:p>
        </p:txBody>
      </p:sp>
      <p:sp>
        <p:nvSpPr>
          <p:cNvPr id="2" name="文本框 1">
            <a:extLst>
              <a:ext uri="{FF2B5EF4-FFF2-40B4-BE49-F238E27FC236}">
                <a16:creationId xmlns:a16="http://schemas.microsoft.com/office/drawing/2014/main" id="{705A21DE-26C0-4C44-AF61-BCB47954D31E}"/>
              </a:ext>
            </a:extLst>
          </p:cNvPr>
          <p:cNvSpPr txBox="1"/>
          <p:nvPr/>
        </p:nvSpPr>
        <p:spPr>
          <a:xfrm>
            <a:off x="768638" y="1912114"/>
            <a:ext cx="10654724" cy="4247317"/>
          </a:xfrm>
          <a:prstGeom prst="rect">
            <a:avLst/>
          </a:prstGeom>
          <a:noFill/>
        </p:spPr>
        <p:txBody>
          <a:bodyPr wrap="square" rtlCol="0">
            <a:spAutoFit/>
          </a:bodyPr>
          <a:lstStyle/>
          <a:p>
            <a:r>
              <a:rPr lang="en" altLang="zh-CN" dirty="0">
                <a:latin typeface="+mn-ea"/>
              </a:rPr>
              <a:t>	</a:t>
            </a:r>
            <a:r>
              <a:rPr lang="en" altLang="zh-CN" dirty="0"/>
              <a:t> </a:t>
            </a:r>
            <a:r>
              <a:rPr lang="en" altLang="zh-CN" dirty="0">
                <a:latin typeface="+mn-ea"/>
              </a:rPr>
              <a:t>a standard AR language model like GPT [25] is only able to cover the dependency (x = York, U = {New}) but not (x = New, U = {York}). </a:t>
            </a:r>
            <a:r>
              <a:rPr lang="en" altLang="zh-CN" dirty="0" err="1">
                <a:latin typeface="+mn-ea"/>
              </a:rPr>
              <a:t>XLNet</a:t>
            </a:r>
            <a:r>
              <a:rPr lang="en" altLang="zh-CN" dirty="0">
                <a:latin typeface="+mn-ea"/>
              </a:rPr>
              <a:t>, on the other hand, is able to cover both in expectation over all factorization orders. Such a limitation of AR language modeling can be critical in real-world applications. </a:t>
            </a:r>
            <a:r>
              <a:rPr lang="en" altLang="zh-CN" dirty="0">
                <a:highlight>
                  <a:srgbClr val="C0C0C0"/>
                </a:highlight>
                <a:latin typeface="+mn-ea"/>
              </a:rPr>
              <a:t>For example, consider a span extraction question answering task with the context “Thom Yorke is the singer of Radiohead” and the question “Who is the singer of Radiohead”. The representations of “Thom Yorke” are not dependent on “Radiohead” with AR language modeling and thus they will not be chosen as the answer by the standard approach that employs </a:t>
            </a:r>
            <a:r>
              <a:rPr lang="en" altLang="zh-CN" dirty="0" err="1">
                <a:highlight>
                  <a:srgbClr val="C0C0C0"/>
                </a:highlight>
                <a:latin typeface="+mn-ea"/>
              </a:rPr>
              <a:t>softmax</a:t>
            </a:r>
            <a:r>
              <a:rPr lang="en" altLang="zh-CN" dirty="0">
                <a:highlight>
                  <a:srgbClr val="C0C0C0"/>
                </a:highlight>
                <a:latin typeface="+mn-ea"/>
              </a:rPr>
              <a:t> over all token representations</a:t>
            </a:r>
            <a:r>
              <a:rPr lang="en" altLang="zh-CN" dirty="0">
                <a:latin typeface="+mn-ea"/>
              </a:rPr>
              <a:t>. More formally, consider a context-target pair (x, U ): </a:t>
            </a:r>
          </a:p>
          <a:p>
            <a:r>
              <a:rPr lang="en" altLang="zh-CN" dirty="0">
                <a:latin typeface="+mn-ea"/>
              </a:rPr>
              <a:t>	 If U ∩ T&lt;x ̸= ∅, where T&lt;x denotes the tokens prior to x in the original sequence, AR language modeling is not able to </a:t>
            </a:r>
            <a:r>
              <a:rPr lang="en" altLang="zh-CN" dirty="0">
                <a:highlight>
                  <a:srgbClr val="C0C0C0"/>
                </a:highlight>
                <a:latin typeface="+mn-ea"/>
              </a:rPr>
              <a:t>cover the dependency</a:t>
            </a:r>
            <a:r>
              <a:rPr lang="en" altLang="zh-CN" dirty="0">
                <a:latin typeface="+mn-ea"/>
              </a:rPr>
              <a:t>. </a:t>
            </a:r>
          </a:p>
          <a:p>
            <a:r>
              <a:rPr lang="en" altLang="zh-CN" dirty="0">
                <a:latin typeface="+mn-ea"/>
              </a:rPr>
              <a:t>	In comparison, </a:t>
            </a:r>
            <a:r>
              <a:rPr lang="en" altLang="zh-CN" dirty="0" err="1">
                <a:latin typeface="+mn-ea"/>
              </a:rPr>
              <a:t>XLNet</a:t>
            </a:r>
            <a:r>
              <a:rPr lang="en" altLang="zh-CN" dirty="0">
                <a:latin typeface="+mn-ea"/>
              </a:rPr>
              <a:t> is able to cover all dependencies in expectation.</a:t>
            </a:r>
            <a:br>
              <a:rPr lang="en" altLang="zh-CN" dirty="0">
                <a:latin typeface="+mn-ea"/>
              </a:rPr>
            </a:br>
            <a:r>
              <a:rPr lang="en" altLang="zh-CN" dirty="0">
                <a:latin typeface="+mn-ea"/>
              </a:rPr>
              <a:t>	Approaches like </a:t>
            </a:r>
            <a:r>
              <a:rPr lang="en" altLang="zh-CN" dirty="0" err="1">
                <a:highlight>
                  <a:srgbClr val="C0C0C0"/>
                </a:highlight>
                <a:latin typeface="+mn-ea"/>
              </a:rPr>
              <a:t>ELMo</a:t>
            </a:r>
            <a:r>
              <a:rPr lang="en" altLang="zh-CN" dirty="0">
                <a:highlight>
                  <a:srgbClr val="C0C0C0"/>
                </a:highlight>
                <a:latin typeface="+mn-ea"/>
              </a:rPr>
              <a:t> [24] concatenate forward and backward language models in a shallow manner, which is not sufficient for modeling deep interactions between the two directions. </a:t>
            </a:r>
          </a:p>
          <a:p>
            <a:endParaRPr lang="en" altLang="zh-CN" dirty="0">
              <a:latin typeface="+mn-ea"/>
            </a:endParaRPr>
          </a:p>
        </p:txBody>
      </p:sp>
    </p:spTree>
    <p:extLst>
      <p:ext uri="{BB962C8B-B14F-4D97-AF65-F5344CB8AC3E}">
        <p14:creationId xmlns:p14="http://schemas.microsoft.com/office/powerpoint/2010/main" val="32024748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36C3DC2-3172-A140-B9B1-559C07315ED1}"/>
              </a:ext>
            </a:extLst>
          </p:cNvPr>
          <p:cNvSpPr txBox="1"/>
          <p:nvPr/>
        </p:nvSpPr>
        <p:spPr>
          <a:xfrm>
            <a:off x="5096752" y="583894"/>
            <a:ext cx="1194558" cy="523220"/>
          </a:xfrm>
          <a:prstGeom prst="rect">
            <a:avLst/>
          </a:prstGeom>
          <a:noFill/>
        </p:spPr>
        <p:txBody>
          <a:bodyPr wrap="none" rtlCol="0">
            <a:spAutoFit/>
          </a:bodyPr>
          <a:lstStyle/>
          <a:p>
            <a:r>
              <a:rPr kumimoji="1" lang="en-US" altLang="zh-CN" sz="2800" dirty="0"/>
              <a:t>XL-NET</a:t>
            </a:r>
            <a:endParaRPr kumimoji="1" lang="zh-CN" altLang="en-US" sz="2800" dirty="0"/>
          </a:p>
        </p:txBody>
      </p:sp>
      <p:sp>
        <p:nvSpPr>
          <p:cNvPr id="3" name="文本框 2">
            <a:extLst>
              <a:ext uri="{FF2B5EF4-FFF2-40B4-BE49-F238E27FC236}">
                <a16:creationId xmlns:a16="http://schemas.microsoft.com/office/drawing/2014/main" id="{5ADA27E1-35F5-C74A-9F0C-4F557D79ED5D}"/>
              </a:ext>
            </a:extLst>
          </p:cNvPr>
          <p:cNvSpPr txBox="1"/>
          <p:nvPr/>
        </p:nvSpPr>
        <p:spPr>
          <a:xfrm>
            <a:off x="1501422" y="1286933"/>
            <a:ext cx="646331" cy="369332"/>
          </a:xfrm>
          <a:prstGeom prst="rect">
            <a:avLst/>
          </a:prstGeom>
          <a:noFill/>
        </p:spPr>
        <p:txBody>
          <a:bodyPr wrap="none" rtlCol="0">
            <a:spAutoFit/>
          </a:bodyPr>
          <a:lstStyle/>
          <a:p>
            <a:r>
              <a:rPr lang="en" altLang="zh-CN" dirty="0"/>
              <a:t>	</a:t>
            </a:r>
            <a:endParaRPr kumimoji="1" lang="zh-CN" altLang="en-US" dirty="0"/>
          </a:p>
        </p:txBody>
      </p:sp>
      <p:sp>
        <p:nvSpPr>
          <p:cNvPr id="2" name="文本框 1">
            <a:extLst>
              <a:ext uri="{FF2B5EF4-FFF2-40B4-BE49-F238E27FC236}">
                <a16:creationId xmlns:a16="http://schemas.microsoft.com/office/drawing/2014/main" id="{8F27E7F5-4D56-0243-8C13-9A90E7D06188}"/>
              </a:ext>
            </a:extLst>
          </p:cNvPr>
          <p:cNvSpPr txBox="1"/>
          <p:nvPr/>
        </p:nvSpPr>
        <p:spPr>
          <a:xfrm>
            <a:off x="3657600" y="1657350"/>
            <a:ext cx="184731" cy="369332"/>
          </a:xfrm>
          <a:prstGeom prst="rect">
            <a:avLst/>
          </a:prstGeom>
          <a:noFill/>
        </p:spPr>
        <p:txBody>
          <a:bodyPr wrap="none" rtlCol="0">
            <a:spAutoFit/>
          </a:bodyPr>
          <a:lstStyle/>
          <a:p>
            <a:endParaRPr kumimoji="1" lang="zh-CN" altLang="en-US" dirty="0"/>
          </a:p>
        </p:txBody>
      </p:sp>
      <p:sp>
        <p:nvSpPr>
          <p:cNvPr id="4" name="文本框 3">
            <a:extLst>
              <a:ext uri="{FF2B5EF4-FFF2-40B4-BE49-F238E27FC236}">
                <a16:creationId xmlns:a16="http://schemas.microsoft.com/office/drawing/2014/main" id="{85A531D2-DE05-7F46-AA88-28A910C5ADC2}"/>
              </a:ext>
            </a:extLst>
          </p:cNvPr>
          <p:cNvSpPr txBox="1"/>
          <p:nvPr/>
        </p:nvSpPr>
        <p:spPr>
          <a:xfrm>
            <a:off x="957263" y="1286933"/>
            <a:ext cx="10139912" cy="4801314"/>
          </a:xfrm>
          <a:prstGeom prst="rect">
            <a:avLst/>
          </a:prstGeom>
          <a:noFill/>
        </p:spPr>
        <p:txBody>
          <a:bodyPr wrap="square" rtlCol="0">
            <a:spAutoFit/>
          </a:bodyPr>
          <a:lstStyle/>
          <a:p>
            <a:r>
              <a:rPr lang="en" altLang="zh-CN" dirty="0" err="1">
                <a:latin typeface="+mn-ea"/>
              </a:rPr>
              <a:t>XLNet</a:t>
            </a:r>
            <a:r>
              <a:rPr lang="zh-CN" altLang="en-US" dirty="0">
                <a:latin typeface="+mn-ea"/>
              </a:rPr>
              <a:t>起作用的，如果宏观归纳一下，共有三个因素；</a:t>
            </a:r>
          </a:p>
          <a:p>
            <a:br>
              <a:rPr lang="zh-CN" altLang="en-US" dirty="0">
                <a:latin typeface="+mn-ea"/>
              </a:rPr>
            </a:br>
            <a:endParaRPr lang="zh-CN" altLang="en-US" dirty="0">
              <a:latin typeface="+mn-ea"/>
            </a:endParaRPr>
          </a:p>
          <a:p>
            <a:r>
              <a:rPr lang="en-US" altLang="zh-CN" dirty="0">
                <a:latin typeface="+mn-ea"/>
              </a:rPr>
              <a:t>1. </a:t>
            </a:r>
            <a:r>
              <a:rPr lang="zh-CN" altLang="en-US" dirty="0">
                <a:latin typeface="+mn-ea"/>
              </a:rPr>
              <a:t>与</a:t>
            </a:r>
            <a:r>
              <a:rPr lang="en" altLang="zh-CN" dirty="0">
                <a:latin typeface="+mn-ea"/>
              </a:rPr>
              <a:t>Bert</a:t>
            </a:r>
            <a:r>
              <a:rPr lang="zh-CN" altLang="en-US" dirty="0">
                <a:latin typeface="+mn-ea"/>
              </a:rPr>
              <a:t>采取</a:t>
            </a:r>
            <a:r>
              <a:rPr lang="en" altLang="zh-CN" dirty="0">
                <a:latin typeface="+mn-ea"/>
              </a:rPr>
              <a:t>De-noising Autoencoder</a:t>
            </a:r>
            <a:r>
              <a:rPr lang="zh-CN" altLang="en-US" dirty="0">
                <a:latin typeface="+mn-ea"/>
              </a:rPr>
              <a:t>方式不同的新的预训练目标：</a:t>
            </a:r>
            <a:r>
              <a:rPr lang="en" altLang="zh-CN" dirty="0">
                <a:latin typeface="+mn-ea"/>
              </a:rPr>
              <a:t>Permutation Language Model(</a:t>
            </a:r>
            <a:r>
              <a:rPr lang="zh-CN" altLang="en-US" dirty="0">
                <a:latin typeface="+mn-ea"/>
              </a:rPr>
              <a:t>简称</a:t>
            </a:r>
            <a:r>
              <a:rPr lang="en" altLang="zh-CN" dirty="0">
                <a:latin typeface="+mn-ea"/>
              </a:rPr>
              <a:t>PLM)</a:t>
            </a:r>
            <a:r>
              <a:rPr lang="zh-CN" altLang="en" dirty="0">
                <a:latin typeface="+mn-ea"/>
              </a:rPr>
              <a:t>；</a:t>
            </a:r>
            <a:r>
              <a:rPr lang="zh-CN" altLang="en-US" dirty="0">
                <a:latin typeface="+mn-ea"/>
              </a:rPr>
              <a:t>这个可以理解为在自回归</a:t>
            </a:r>
            <a:r>
              <a:rPr lang="en" altLang="zh-CN" dirty="0">
                <a:latin typeface="+mn-ea"/>
              </a:rPr>
              <a:t>LM</a:t>
            </a:r>
            <a:r>
              <a:rPr lang="zh-CN" altLang="en-US" dirty="0">
                <a:latin typeface="+mn-ea"/>
              </a:rPr>
              <a:t>模式下，如何采取具体手段，来融入双向语言模型。这个是</a:t>
            </a:r>
            <a:r>
              <a:rPr lang="en" altLang="zh-CN" dirty="0" err="1">
                <a:latin typeface="+mn-ea"/>
              </a:rPr>
              <a:t>XLNet</a:t>
            </a:r>
            <a:r>
              <a:rPr lang="zh-CN" altLang="en-US" dirty="0">
                <a:latin typeface="+mn-ea"/>
              </a:rPr>
              <a:t>在模型角度比较大的贡献，确实也打开了</a:t>
            </a:r>
            <a:r>
              <a:rPr lang="en" altLang="zh-CN" dirty="0">
                <a:latin typeface="+mn-ea"/>
              </a:rPr>
              <a:t>NLP</a:t>
            </a:r>
            <a:r>
              <a:rPr lang="zh-CN" altLang="en-US" dirty="0">
                <a:latin typeface="+mn-ea"/>
              </a:rPr>
              <a:t>中两阶段模式潮流的一个新思路。</a:t>
            </a:r>
          </a:p>
          <a:p>
            <a:br>
              <a:rPr lang="zh-CN" altLang="en-US" dirty="0">
                <a:latin typeface="+mn-ea"/>
              </a:rPr>
            </a:br>
            <a:endParaRPr lang="zh-CN" altLang="en-US" dirty="0">
              <a:latin typeface="+mn-ea"/>
            </a:endParaRPr>
          </a:p>
          <a:p>
            <a:r>
              <a:rPr lang="en-US" altLang="zh-CN" dirty="0">
                <a:latin typeface="+mn-ea"/>
              </a:rPr>
              <a:t>2. </a:t>
            </a:r>
            <a:r>
              <a:rPr lang="zh-CN" altLang="en-US" dirty="0">
                <a:latin typeface="+mn-ea"/>
              </a:rPr>
              <a:t>引入了</a:t>
            </a:r>
            <a:r>
              <a:rPr lang="en" altLang="zh-CN" dirty="0">
                <a:latin typeface="+mn-ea"/>
              </a:rPr>
              <a:t>Transformer-XL</a:t>
            </a:r>
            <a:r>
              <a:rPr lang="zh-CN" altLang="en-US" dirty="0">
                <a:latin typeface="+mn-ea"/>
              </a:rPr>
              <a:t>的主要思路：相对位置编码以及分段</a:t>
            </a:r>
            <a:r>
              <a:rPr lang="en" altLang="zh-CN" dirty="0">
                <a:latin typeface="+mn-ea"/>
              </a:rPr>
              <a:t>RNN</a:t>
            </a:r>
            <a:r>
              <a:rPr lang="zh-CN" altLang="en-US" dirty="0">
                <a:latin typeface="+mn-ea"/>
              </a:rPr>
              <a:t>机制。实践已经证明这两点对于长文档任务是很有帮助的；</a:t>
            </a:r>
          </a:p>
          <a:p>
            <a:br>
              <a:rPr lang="zh-CN" altLang="en-US" dirty="0">
                <a:latin typeface="+mn-ea"/>
              </a:rPr>
            </a:br>
            <a:endParaRPr lang="zh-CN" altLang="en-US" dirty="0">
              <a:latin typeface="+mn-ea"/>
            </a:endParaRPr>
          </a:p>
          <a:p>
            <a:r>
              <a:rPr lang="en-US" altLang="zh-CN" dirty="0">
                <a:latin typeface="+mn-ea"/>
              </a:rPr>
              <a:t>3. </a:t>
            </a:r>
            <a:r>
              <a:rPr lang="zh-CN" altLang="en-US" dirty="0">
                <a:latin typeface="+mn-ea"/>
              </a:rPr>
              <a:t>加大增加了预训练阶段使用的数据规模；</a:t>
            </a:r>
            <a:r>
              <a:rPr lang="en" altLang="zh-CN" dirty="0">
                <a:latin typeface="+mn-ea"/>
              </a:rPr>
              <a:t>Bert</a:t>
            </a:r>
            <a:r>
              <a:rPr lang="zh-CN" altLang="en-US" dirty="0">
                <a:latin typeface="+mn-ea"/>
              </a:rPr>
              <a:t>使用的预训练数据是</a:t>
            </a:r>
            <a:r>
              <a:rPr lang="en" altLang="zh-CN" dirty="0" err="1">
                <a:latin typeface="+mn-ea"/>
              </a:rPr>
              <a:t>BooksCorpus</a:t>
            </a:r>
            <a:r>
              <a:rPr lang="zh-CN" altLang="en-US" dirty="0">
                <a:latin typeface="+mn-ea"/>
              </a:rPr>
              <a:t>和英文</a:t>
            </a:r>
            <a:r>
              <a:rPr lang="en" altLang="zh-CN" dirty="0">
                <a:latin typeface="+mn-ea"/>
              </a:rPr>
              <a:t>Wiki</a:t>
            </a:r>
            <a:r>
              <a:rPr lang="zh-CN" altLang="en-US" dirty="0">
                <a:latin typeface="+mn-ea"/>
              </a:rPr>
              <a:t>数据，大小</a:t>
            </a:r>
            <a:r>
              <a:rPr lang="en-US" altLang="zh-CN" dirty="0">
                <a:latin typeface="+mn-ea"/>
              </a:rPr>
              <a:t>13</a:t>
            </a:r>
            <a:r>
              <a:rPr lang="en" altLang="zh-CN" dirty="0">
                <a:latin typeface="+mn-ea"/>
              </a:rPr>
              <a:t>G</a:t>
            </a:r>
            <a:r>
              <a:rPr lang="zh-CN" altLang="en" dirty="0">
                <a:latin typeface="+mn-ea"/>
              </a:rPr>
              <a:t>。</a:t>
            </a:r>
            <a:r>
              <a:rPr lang="en" altLang="zh-CN" dirty="0" err="1">
                <a:latin typeface="+mn-ea"/>
              </a:rPr>
              <a:t>XLNet</a:t>
            </a:r>
            <a:r>
              <a:rPr lang="zh-CN" altLang="en-US" dirty="0">
                <a:latin typeface="+mn-ea"/>
              </a:rPr>
              <a:t>除了使用这些数据外，另外引入了</a:t>
            </a:r>
            <a:r>
              <a:rPr lang="en" altLang="zh-CN" dirty="0">
                <a:latin typeface="+mn-ea"/>
              </a:rPr>
              <a:t>Giga5</a:t>
            </a:r>
            <a:r>
              <a:rPr lang="zh-CN" altLang="en" dirty="0">
                <a:latin typeface="+mn-ea"/>
              </a:rPr>
              <a:t>，</a:t>
            </a:r>
            <a:r>
              <a:rPr lang="en" altLang="zh-CN" dirty="0" err="1">
                <a:latin typeface="+mn-ea"/>
              </a:rPr>
              <a:t>ClueWeb</a:t>
            </a:r>
            <a:r>
              <a:rPr lang="zh-CN" altLang="en-US" dirty="0">
                <a:latin typeface="+mn-ea"/>
              </a:rPr>
              <a:t>以及</a:t>
            </a:r>
            <a:r>
              <a:rPr lang="en" altLang="zh-CN" dirty="0">
                <a:latin typeface="+mn-ea"/>
              </a:rPr>
              <a:t>Common Crawl</a:t>
            </a:r>
            <a:r>
              <a:rPr lang="zh-CN" altLang="en-US" dirty="0">
                <a:latin typeface="+mn-ea"/>
              </a:rPr>
              <a:t>数据，并排掉了其中的一些低质量数据，大小分别是</a:t>
            </a:r>
            <a:r>
              <a:rPr lang="en-US" altLang="zh-CN" dirty="0">
                <a:latin typeface="+mn-ea"/>
              </a:rPr>
              <a:t>16</a:t>
            </a:r>
            <a:r>
              <a:rPr lang="en" altLang="zh-CN" dirty="0">
                <a:latin typeface="+mn-ea"/>
              </a:rPr>
              <a:t>G,19G</a:t>
            </a:r>
            <a:r>
              <a:rPr lang="zh-CN" altLang="en-US" dirty="0">
                <a:latin typeface="+mn-ea"/>
              </a:rPr>
              <a:t>和</a:t>
            </a:r>
            <a:r>
              <a:rPr lang="en-US" altLang="zh-CN" dirty="0">
                <a:latin typeface="+mn-ea"/>
              </a:rPr>
              <a:t>78</a:t>
            </a:r>
            <a:r>
              <a:rPr lang="en" altLang="zh-CN" dirty="0">
                <a:latin typeface="+mn-ea"/>
              </a:rPr>
              <a:t>G</a:t>
            </a:r>
            <a:r>
              <a:rPr lang="zh-CN" altLang="en" dirty="0">
                <a:latin typeface="+mn-ea"/>
              </a:rPr>
              <a:t>。</a:t>
            </a:r>
            <a:r>
              <a:rPr lang="zh-CN" altLang="en-US" dirty="0">
                <a:latin typeface="+mn-ea"/>
              </a:rPr>
              <a:t>可以看出，在预训练阶段极大扩充了数据规模，并对质量进行了筛选过滤。这个明显走的是</a:t>
            </a:r>
            <a:r>
              <a:rPr lang="en" altLang="zh-CN" dirty="0">
                <a:latin typeface="+mn-ea"/>
              </a:rPr>
              <a:t>GPT2.0</a:t>
            </a:r>
            <a:r>
              <a:rPr lang="zh-CN" altLang="en-US" dirty="0">
                <a:latin typeface="+mn-ea"/>
              </a:rPr>
              <a:t>的路线。</a:t>
            </a:r>
            <a:br>
              <a:rPr lang="zh-CN" altLang="en-US" dirty="0">
                <a:latin typeface="+mn-ea"/>
              </a:rPr>
            </a:br>
            <a:endParaRPr kumimoji="1" lang="zh-CN" altLang="en-US" dirty="0">
              <a:latin typeface="+mn-ea"/>
            </a:endParaRPr>
          </a:p>
        </p:txBody>
      </p:sp>
    </p:spTree>
    <p:extLst>
      <p:ext uri="{BB962C8B-B14F-4D97-AF65-F5344CB8AC3E}">
        <p14:creationId xmlns:p14="http://schemas.microsoft.com/office/powerpoint/2010/main" val="2100025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36C3DC2-3172-A140-B9B1-559C07315ED1}"/>
              </a:ext>
            </a:extLst>
          </p:cNvPr>
          <p:cNvSpPr txBox="1"/>
          <p:nvPr/>
        </p:nvSpPr>
        <p:spPr>
          <a:xfrm>
            <a:off x="5096752" y="583894"/>
            <a:ext cx="1194558" cy="523220"/>
          </a:xfrm>
          <a:prstGeom prst="rect">
            <a:avLst/>
          </a:prstGeom>
          <a:noFill/>
        </p:spPr>
        <p:txBody>
          <a:bodyPr wrap="none" rtlCol="0">
            <a:spAutoFit/>
          </a:bodyPr>
          <a:lstStyle/>
          <a:p>
            <a:r>
              <a:rPr kumimoji="1" lang="en-US" altLang="zh-CN" sz="2800" dirty="0"/>
              <a:t>XL-NET</a:t>
            </a:r>
            <a:endParaRPr kumimoji="1" lang="zh-CN" altLang="en-US" sz="2800" dirty="0"/>
          </a:p>
        </p:txBody>
      </p:sp>
      <p:sp>
        <p:nvSpPr>
          <p:cNvPr id="3" name="文本框 2">
            <a:extLst>
              <a:ext uri="{FF2B5EF4-FFF2-40B4-BE49-F238E27FC236}">
                <a16:creationId xmlns:a16="http://schemas.microsoft.com/office/drawing/2014/main" id="{5ADA27E1-35F5-C74A-9F0C-4F557D79ED5D}"/>
              </a:ext>
            </a:extLst>
          </p:cNvPr>
          <p:cNvSpPr txBox="1"/>
          <p:nvPr/>
        </p:nvSpPr>
        <p:spPr>
          <a:xfrm>
            <a:off x="1501422" y="1286933"/>
            <a:ext cx="646331" cy="369332"/>
          </a:xfrm>
          <a:prstGeom prst="rect">
            <a:avLst/>
          </a:prstGeom>
          <a:noFill/>
        </p:spPr>
        <p:txBody>
          <a:bodyPr wrap="none" rtlCol="0">
            <a:spAutoFit/>
          </a:bodyPr>
          <a:lstStyle/>
          <a:p>
            <a:r>
              <a:rPr lang="en" altLang="zh-CN" dirty="0"/>
              <a:t>	</a:t>
            </a:r>
            <a:endParaRPr kumimoji="1" lang="zh-CN" altLang="en-US" dirty="0"/>
          </a:p>
        </p:txBody>
      </p:sp>
      <p:sp>
        <p:nvSpPr>
          <p:cNvPr id="2" name="文本框 1">
            <a:extLst>
              <a:ext uri="{FF2B5EF4-FFF2-40B4-BE49-F238E27FC236}">
                <a16:creationId xmlns:a16="http://schemas.microsoft.com/office/drawing/2014/main" id="{8F27E7F5-4D56-0243-8C13-9A90E7D06188}"/>
              </a:ext>
            </a:extLst>
          </p:cNvPr>
          <p:cNvSpPr txBox="1"/>
          <p:nvPr/>
        </p:nvSpPr>
        <p:spPr>
          <a:xfrm>
            <a:off x="3657600" y="1657350"/>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8F481F7C-6EC1-1F46-A5B9-B300DE0F8A8C}"/>
              </a:ext>
            </a:extLst>
          </p:cNvPr>
          <p:cNvSpPr txBox="1"/>
          <p:nvPr/>
        </p:nvSpPr>
        <p:spPr>
          <a:xfrm>
            <a:off x="1271588" y="1286933"/>
            <a:ext cx="705642" cy="369332"/>
          </a:xfrm>
          <a:prstGeom prst="rect">
            <a:avLst/>
          </a:prstGeom>
          <a:noFill/>
        </p:spPr>
        <p:txBody>
          <a:bodyPr wrap="none" rtlCol="0">
            <a:spAutoFit/>
          </a:bodyPr>
          <a:lstStyle/>
          <a:p>
            <a:r>
              <a:rPr kumimoji="1" lang="en-US" altLang="zh-CN" b="1" dirty="0">
                <a:solidFill>
                  <a:srgbClr val="FF0000"/>
                </a:solidFill>
              </a:rPr>
              <a:t>result</a:t>
            </a:r>
            <a:endParaRPr kumimoji="1" lang="zh-CN" altLang="en-US" b="1" dirty="0">
              <a:solidFill>
                <a:srgbClr val="FF0000"/>
              </a:solidFill>
            </a:endParaRPr>
          </a:p>
        </p:txBody>
      </p:sp>
      <p:pic>
        <p:nvPicPr>
          <p:cNvPr id="8" name="图片 7">
            <a:extLst>
              <a:ext uri="{FF2B5EF4-FFF2-40B4-BE49-F238E27FC236}">
                <a16:creationId xmlns:a16="http://schemas.microsoft.com/office/drawing/2014/main" id="{B542C9DD-B3FC-F34F-B5EC-9DD0E793BFFE}"/>
              </a:ext>
            </a:extLst>
          </p:cNvPr>
          <p:cNvPicPr>
            <a:picLocks noChangeAspect="1"/>
          </p:cNvPicPr>
          <p:nvPr/>
        </p:nvPicPr>
        <p:blipFill>
          <a:blip r:embed="rId2"/>
          <a:stretch>
            <a:fillRect/>
          </a:stretch>
        </p:blipFill>
        <p:spPr>
          <a:xfrm>
            <a:off x="1017588" y="1924050"/>
            <a:ext cx="8813800" cy="3009900"/>
          </a:xfrm>
          <a:prstGeom prst="rect">
            <a:avLst/>
          </a:prstGeom>
        </p:spPr>
      </p:pic>
      <p:pic>
        <p:nvPicPr>
          <p:cNvPr id="10" name="图片 9">
            <a:extLst>
              <a:ext uri="{FF2B5EF4-FFF2-40B4-BE49-F238E27FC236}">
                <a16:creationId xmlns:a16="http://schemas.microsoft.com/office/drawing/2014/main" id="{B12A757A-FCE7-6645-B89A-D89BC14D901B}"/>
              </a:ext>
            </a:extLst>
          </p:cNvPr>
          <p:cNvPicPr>
            <a:picLocks noChangeAspect="1"/>
          </p:cNvPicPr>
          <p:nvPr/>
        </p:nvPicPr>
        <p:blipFill>
          <a:blip r:embed="rId3"/>
          <a:stretch>
            <a:fillRect/>
          </a:stretch>
        </p:blipFill>
        <p:spPr>
          <a:xfrm>
            <a:off x="1574800" y="2293382"/>
            <a:ext cx="9042400" cy="2641600"/>
          </a:xfrm>
          <a:prstGeom prst="rect">
            <a:avLst/>
          </a:prstGeom>
        </p:spPr>
      </p:pic>
      <p:pic>
        <p:nvPicPr>
          <p:cNvPr id="12" name="图片 11">
            <a:extLst>
              <a:ext uri="{FF2B5EF4-FFF2-40B4-BE49-F238E27FC236}">
                <a16:creationId xmlns:a16="http://schemas.microsoft.com/office/drawing/2014/main" id="{2B5C9609-B836-8B4F-930F-6B6EB0EEC8B0}"/>
              </a:ext>
            </a:extLst>
          </p:cNvPr>
          <p:cNvPicPr>
            <a:picLocks noChangeAspect="1"/>
          </p:cNvPicPr>
          <p:nvPr/>
        </p:nvPicPr>
        <p:blipFill>
          <a:blip r:embed="rId4"/>
          <a:stretch>
            <a:fillRect/>
          </a:stretch>
        </p:blipFill>
        <p:spPr>
          <a:xfrm>
            <a:off x="1824587" y="1842016"/>
            <a:ext cx="9105900" cy="4000500"/>
          </a:xfrm>
          <a:prstGeom prst="rect">
            <a:avLst/>
          </a:prstGeom>
        </p:spPr>
      </p:pic>
      <p:pic>
        <p:nvPicPr>
          <p:cNvPr id="14" name="图片 13">
            <a:extLst>
              <a:ext uri="{FF2B5EF4-FFF2-40B4-BE49-F238E27FC236}">
                <a16:creationId xmlns:a16="http://schemas.microsoft.com/office/drawing/2014/main" id="{510171C3-05AF-034E-9908-8AA23361A8F7}"/>
              </a:ext>
            </a:extLst>
          </p:cNvPr>
          <p:cNvPicPr>
            <a:picLocks noChangeAspect="1"/>
          </p:cNvPicPr>
          <p:nvPr/>
        </p:nvPicPr>
        <p:blipFill>
          <a:blip r:embed="rId5"/>
          <a:stretch>
            <a:fillRect/>
          </a:stretch>
        </p:blipFill>
        <p:spPr>
          <a:xfrm>
            <a:off x="1638300" y="2478048"/>
            <a:ext cx="8978900" cy="2476500"/>
          </a:xfrm>
          <a:prstGeom prst="rect">
            <a:avLst/>
          </a:prstGeom>
        </p:spPr>
      </p:pic>
      <p:pic>
        <p:nvPicPr>
          <p:cNvPr id="16" name="图片 15">
            <a:extLst>
              <a:ext uri="{FF2B5EF4-FFF2-40B4-BE49-F238E27FC236}">
                <a16:creationId xmlns:a16="http://schemas.microsoft.com/office/drawing/2014/main" id="{B624CD2D-D080-424A-95E3-471B4CE08D82}"/>
              </a:ext>
            </a:extLst>
          </p:cNvPr>
          <p:cNvPicPr>
            <a:picLocks noChangeAspect="1"/>
          </p:cNvPicPr>
          <p:nvPr/>
        </p:nvPicPr>
        <p:blipFill>
          <a:blip r:embed="rId6"/>
          <a:stretch>
            <a:fillRect/>
          </a:stretch>
        </p:blipFill>
        <p:spPr>
          <a:xfrm>
            <a:off x="1473200" y="1524000"/>
            <a:ext cx="9245600" cy="3810000"/>
          </a:xfrm>
          <a:prstGeom prst="rect">
            <a:avLst/>
          </a:prstGeom>
        </p:spPr>
      </p:pic>
    </p:spTree>
    <p:extLst>
      <p:ext uri="{BB962C8B-B14F-4D97-AF65-F5344CB8AC3E}">
        <p14:creationId xmlns:p14="http://schemas.microsoft.com/office/powerpoint/2010/main" val="4268145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36C3DC2-3172-A140-B9B1-559C07315ED1}"/>
              </a:ext>
            </a:extLst>
          </p:cNvPr>
          <p:cNvSpPr txBox="1"/>
          <p:nvPr/>
        </p:nvSpPr>
        <p:spPr>
          <a:xfrm>
            <a:off x="5096752" y="583894"/>
            <a:ext cx="1194558" cy="523220"/>
          </a:xfrm>
          <a:prstGeom prst="rect">
            <a:avLst/>
          </a:prstGeom>
          <a:noFill/>
        </p:spPr>
        <p:txBody>
          <a:bodyPr wrap="none" rtlCol="0">
            <a:spAutoFit/>
          </a:bodyPr>
          <a:lstStyle/>
          <a:p>
            <a:r>
              <a:rPr kumimoji="1" lang="en-US" altLang="zh-CN" sz="2800" dirty="0"/>
              <a:t>XL-NET</a:t>
            </a:r>
            <a:endParaRPr kumimoji="1" lang="zh-CN" altLang="en-US" sz="2800" dirty="0"/>
          </a:p>
        </p:txBody>
      </p:sp>
      <p:sp>
        <p:nvSpPr>
          <p:cNvPr id="3" name="文本框 2">
            <a:extLst>
              <a:ext uri="{FF2B5EF4-FFF2-40B4-BE49-F238E27FC236}">
                <a16:creationId xmlns:a16="http://schemas.microsoft.com/office/drawing/2014/main" id="{5ADA27E1-35F5-C74A-9F0C-4F557D79ED5D}"/>
              </a:ext>
            </a:extLst>
          </p:cNvPr>
          <p:cNvSpPr txBox="1"/>
          <p:nvPr/>
        </p:nvSpPr>
        <p:spPr>
          <a:xfrm>
            <a:off x="1501422" y="1286933"/>
            <a:ext cx="646331" cy="369332"/>
          </a:xfrm>
          <a:prstGeom prst="rect">
            <a:avLst/>
          </a:prstGeom>
          <a:noFill/>
        </p:spPr>
        <p:txBody>
          <a:bodyPr wrap="none" rtlCol="0">
            <a:spAutoFit/>
          </a:bodyPr>
          <a:lstStyle/>
          <a:p>
            <a:r>
              <a:rPr lang="en" altLang="zh-CN" dirty="0"/>
              <a:t>	</a:t>
            </a:r>
            <a:endParaRPr kumimoji="1" lang="zh-CN" altLang="en-US" dirty="0"/>
          </a:p>
        </p:txBody>
      </p:sp>
      <p:sp>
        <p:nvSpPr>
          <p:cNvPr id="2" name="文本框 1">
            <a:extLst>
              <a:ext uri="{FF2B5EF4-FFF2-40B4-BE49-F238E27FC236}">
                <a16:creationId xmlns:a16="http://schemas.microsoft.com/office/drawing/2014/main" id="{8F27E7F5-4D56-0243-8C13-9A90E7D06188}"/>
              </a:ext>
            </a:extLst>
          </p:cNvPr>
          <p:cNvSpPr txBox="1"/>
          <p:nvPr/>
        </p:nvSpPr>
        <p:spPr>
          <a:xfrm>
            <a:off x="3657600" y="1657350"/>
            <a:ext cx="184731" cy="369332"/>
          </a:xfrm>
          <a:prstGeom prst="rect">
            <a:avLst/>
          </a:prstGeom>
          <a:noFill/>
        </p:spPr>
        <p:txBody>
          <a:bodyPr wrap="none" rtlCol="0">
            <a:spAutoFit/>
          </a:bodyPr>
          <a:lstStyle/>
          <a:p>
            <a:endParaRPr kumimoji="1" lang="zh-CN" altLang="en-US" dirty="0"/>
          </a:p>
        </p:txBody>
      </p:sp>
      <p:pic>
        <p:nvPicPr>
          <p:cNvPr id="7" name="图片 6">
            <a:extLst>
              <a:ext uri="{FF2B5EF4-FFF2-40B4-BE49-F238E27FC236}">
                <a16:creationId xmlns:a16="http://schemas.microsoft.com/office/drawing/2014/main" id="{75754CAA-AE4A-C945-90EF-12D28758C164}"/>
              </a:ext>
            </a:extLst>
          </p:cNvPr>
          <p:cNvPicPr>
            <a:picLocks noChangeAspect="1"/>
          </p:cNvPicPr>
          <p:nvPr/>
        </p:nvPicPr>
        <p:blipFill>
          <a:blip r:embed="rId2"/>
          <a:stretch>
            <a:fillRect/>
          </a:stretch>
        </p:blipFill>
        <p:spPr>
          <a:xfrm>
            <a:off x="4507203" y="1287769"/>
            <a:ext cx="7339265" cy="4986337"/>
          </a:xfrm>
          <a:prstGeom prst="rect">
            <a:avLst/>
          </a:prstGeom>
        </p:spPr>
      </p:pic>
      <p:pic>
        <p:nvPicPr>
          <p:cNvPr id="9" name="图片 8">
            <a:extLst>
              <a:ext uri="{FF2B5EF4-FFF2-40B4-BE49-F238E27FC236}">
                <a16:creationId xmlns:a16="http://schemas.microsoft.com/office/drawing/2014/main" id="{396A1A73-2B4F-B44A-AD1D-B009123787A1}"/>
              </a:ext>
            </a:extLst>
          </p:cNvPr>
          <p:cNvPicPr>
            <a:picLocks noChangeAspect="1"/>
          </p:cNvPicPr>
          <p:nvPr/>
        </p:nvPicPr>
        <p:blipFill>
          <a:blip r:embed="rId3"/>
          <a:stretch>
            <a:fillRect/>
          </a:stretch>
        </p:blipFill>
        <p:spPr>
          <a:xfrm>
            <a:off x="345532" y="1072371"/>
            <a:ext cx="4012064" cy="5201735"/>
          </a:xfrm>
          <a:prstGeom prst="rect">
            <a:avLst/>
          </a:prstGeom>
        </p:spPr>
      </p:pic>
      <p:sp>
        <p:nvSpPr>
          <p:cNvPr id="10" name="文本框 9">
            <a:extLst>
              <a:ext uri="{FF2B5EF4-FFF2-40B4-BE49-F238E27FC236}">
                <a16:creationId xmlns:a16="http://schemas.microsoft.com/office/drawing/2014/main" id="{A81CDFCF-0C36-1E45-9616-600C3D5A7CFF}"/>
              </a:ext>
            </a:extLst>
          </p:cNvPr>
          <p:cNvSpPr txBox="1"/>
          <p:nvPr/>
        </p:nvSpPr>
        <p:spPr>
          <a:xfrm>
            <a:off x="1471613" y="700088"/>
            <a:ext cx="1107996" cy="369332"/>
          </a:xfrm>
          <a:prstGeom prst="rect">
            <a:avLst/>
          </a:prstGeom>
          <a:noFill/>
        </p:spPr>
        <p:txBody>
          <a:bodyPr wrap="none" rtlCol="0">
            <a:spAutoFit/>
          </a:bodyPr>
          <a:lstStyle/>
          <a:p>
            <a:r>
              <a:rPr kumimoji="1" lang="zh-CN" altLang="en-US" b="1" dirty="0"/>
              <a:t>训练参数</a:t>
            </a:r>
          </a:p>
        </p:txBody>
      </p:sp>
    </p:spTree>
    <p:extLst>
      <p:ext uri="{BB962C8B-B14F-4D97-AF65-F5344CB8AC3E}">
        <p14:creationId xmlns:p14="http://schemas.microsoft.com/office/powerpoint/2010/main" val="17455594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36C3DC2-3172-A140-B9B1-559C07315ED1}"/>
              </a:ext>
            </a:extLst>
          </p:cNvPr>
          <p:cNvSpPr txBox="1"/>
          <p:nvPr/>
        </p:nvSpPr>
        <p:spPr>
          <a:xfrm>
            <a:off x="5096752" y="583894"/>
            <a:ext cx="1194558" cy="523220"/>
          </a:xfrm>
          <a:prstGeom prst="rect">
            <a:avLst/>
          </a:prstGeom>
          <a:noFill/>
        </p:spPr>
        <p:txBody>
          <a:bodyPr wrap="none" rtlCol="0">
            <a:spAutoFit/>
          </a:bodyPr>
          <a:lstStyle/>
          <a:p>
            <a:r>
              <a:rPr kumimoji="1" lang="en-US" altLang="zh-CN" sz="2800" dirty="0"/>
              <a:t>XL-NET</a:t>
            </a:r>
            <a:endParaRPr kumimoji="1" lang="zh-CN" altLang="en-US" sz="2800" dirty="0"/>
          </a:p>
        </p:txBody>
      </p:sp>
      <p:sp>
        <p:nvSpPr>
          <p:cNvPr id="3" name="文本框 2">
            <a:extLst>
              <a:ext uri="{FF2B5EF4-FFF2-40B4-BE49-F238E27FC236}">
                <a16:creationId xmlns:a16="http://schemas.microsoft.com/office/drawing/2014/main" id="{5ADA27E1-35F5-C74A-9F0C-4F557D79ED5D}"/>
              </a:ext>
            </a:extLst>
          </p:cNvPr>
          <p:cNvSpPr txBox="1"/>
          <p:nvPr/>
        </p:nvSpPr>
        <p:spPr>
          <a:xfrm>
            <a:off x="1501422" y="1286933"/>
            <a:ext cx="646331" cy="369332"/>
          </a:xfrm>
          <a:prstGeom prst="rect">
            <a:avLst/>
          </a:prstGeom>
          <a:noFill/>
        </p:spPr>
        <p:txBody>
          <a:bodyPr wrap="none" rtlCol="0">
            <a:spAutoFit/>
          </a:bodyPr>
          <a:lstStyle/>
          <a:p>
            <a:r>
              <a:rPr lang="en" altLang="zh-CN" dirty="0"/>
              <a:t>	</a:t>
            </a:r>
            <a:endParaRPr kumimoji="1" lang="zh-CN" altLang="en-US" dirty="0"/>
          </a:p>
        </p:txBody>
      </p:sp>
      <p:sp>
        <p:nvSpPr>
          <p:cNvPr id="2" name="文本框 1">
            <a:extLst>
              <a:ext uri="{FF2B5EF4-FFF2-40B4-BE49-F238E27FC236}">
                <a16:creationId xmlns:a16="http://schemas.microsoft.com/office/drawing/2014/main" id="{8F27E7F5-4D56-0243-8C13-9A90E7D06188}"/>
              </a:ext>
            </a:extLst>
          </p:cNvPr>
          <p:cNvSpPr txBox="1"/>
          <p:nvPr/>
        </p:nvSpPr>
        <p:spPr>
          <a:xfrm>
            <a:off x="3657600" y="1657350"/>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989C5668-D7A7-3F4A-BAB5-D644F970C90C}"/>
              </a:ext>
            </a:extLst>
          </p:cNvPr>
          <p:cNvSpPr txBox="1"/>
          <p:nvPr/>
        </p:nvSpPr>
        <p:spPr>
          <a:xfrm>
            <a:off x="2942250" y="2274838"/>
            <a:ext cx="7036419" cy="2031325"/>
          </a:xfrm>
          <a:prstGeom prst="rect">
            <a:avLst/>
          </a:prstGeom>
          <a:noFill/>
        </p:spPr>
        <p:txBody>
          <a:bodyPr wrap="square" rtlCol="0">
            <a:spAutoFit/>
          </a:bodyPr>
          <a:lstStyle/>
          <a:p>
            <a:r>
              <a:rPr kumimoji="1" lang="zh-CN" altLang="en-US" dirty="0"/>
              <a:t>优点：</a:t>
            </a:r>
            <a:endParaRPr kumimoji="1" lang="en-US" altLang="zh-CN" dirty="0"/>
          </a:p>
          <a:p>
            <a:r>
              <a:rPr kumimoji="1" lang="en-US" altLang="zh-CN" dirty="0"/>
              <a:t>	1</a:t>
            </a:r>
            <a:r>
              <a:rPr kumimoji="1" lang="zh-CN" altLang="en-US" dirty="0"/>
              <a:t>、</a:t>
            </a:r>
            <a:r>
              <a:rPr lang="en" altLang="zh-CN" dirty="0"/>
              <a:t> </a:t>
            </a:r>
            <a:r>
              <a:rPr lang="en" altLang="zh-CN" dirty="0">
                <a:latin typeface="+mn-ea"/>
              </a:rPr>
              <a:t>Permutation Language Model</a:t>
            </a:r>
            <a:r>
              <a:rPr lang="zh-CN" altLang="en-US" dirty="0">
                <a:latin typeface="+mn-ea"/>
              </a:rPr>
              <a:t>，捕捉上下文</a:t>
            </a:r>
            <a:endParaRPr lang="en-US" altLang="zh-CN" dirty="0"/>
          </a:p>
          <a:p>
            <a:r>
              <a:rPr kumimoji="1" lang="en-US" altLang="zh-CN" dirty="0"/>
              <a:t>	2</a:t>
            </a:r>
            <a:r>
              <a:rPr kumimoji="1" lang="zh-CN" altLang="en-US" dirty="0"/>
              <a:t>、</a:t>
            </a:r>
            <a:r>
              <a:rPr lang="zh-CN" altLang="en-US" dirty="0"/>
              <a:t>相对位置编码、分段</a:t>
            </a:r>
            <a:r>
              <a:rPr lang="en" altLang="zh-CN" dirty="0"/>
              <a:t>RNN</a:t>
            </a:r>
            <a:r>
              <a:rPr lang="zh-CN" altLang="en-US" dirty="0"/>
              <a:t>机制，适用长文档任务</a:t>
            </a:r>
            <a:endParaRPr lang="en-US" altLang="zh-CN" dirty="0"/>
          </a:p>
          <a:p>
            <a:r>
              <a:rPr kumimoji="1" lang="en-US" altLang="zh-CN" dirty="0"/>
              <a:t>	3</a:t>
            </a:r>
            <a:r>
              <a:rPr kumimoji="1" lang="zh-CN" altLang="en-US" dirty="0"/>
              <a:t>、超越</a:t>
            </a:r>
            <a:r>
              <a:rPr kumimoji="1" lang="en-US" altLang="zh-CN" dirty="0" err="1"/>
              <a:t>bert</a:t>
            </a:r>
            <a:r>
              <a:rPr kumimoji="1" lang="zh-CN" altLang="en-US" dirty="0"/>
              <a:t>，高性能</a:t>
            </a:r>
            <a:endParaRPr kumimoji="1" lang="en-US" altLang="zh-CN" dirty="0"/>
          </a:p>
          <a:p>
            <a:r>
              <a:rPr kumimoji="1" lang="zh-CN" altLang="en-US" dirty="0"/>
              <a:t>缺点：</a:t>
            </a:r>
            <a:endParaRPr kumimoji="1" lang="en-US" altLang="zh-CN" dirty="0"/>
          </a:p>
          <a:p>
            <a:r>
              <a:rPr kumimoji="1" lang="en-US" altLang="zh-CN" dirty="0"/>
              <a:t>	1</a:t>
            </a:r>
            <a:r>
              <a:rPr kumimoji="1" lang="zh-CN" altLang="en-US" dirty="0"/>
              <a:t>、运行速度慢，参数大，吃硬件，配置要求高</a:t>
            </a:r>
            <a:endParaRPr kumimoji="1" lang="en-US" altLang="zh-CN" dirty="0"/>
          </a:p>
          <a:p>
            <a:r>
              <a:rPr kumimoji="1" lang="en-US" altLang="zh-CN" dirty="0"/>
              <a:t>	2</a:t>
            </a:r>
            <a:r>
              <a:rPr kumimoji="1" lang="zh-CN" altLang="en-US" dirty="0"/>
              <a:t>、目前没有中文</a:t>
            </a:r>
            <a:r>
              <a:rPr kumimoji="1" lang="zh-CN" altLang="en-US"/>
              <a:t>预训练模型</a:t>
            </a:r>
            <a:endParaRPr kumimoji="1" lang="zh-CN" altLang="en-US" dirty="0"/>
          </a:p>
        </p:txBody>
      </p:sp>
      <p:sp>
        <p:nvSpPr>
          <p:cNvPr id="7" name="文本框 6">
            <a:extLst>
              <a:ext uri="{FF2B5EF4-FFF2-40B4-BE49-F238E27FC236}">
                <a16:creationId xmlns:a16="http://schemas.microsoft.com/office/drawing/2014/main" id="{0BAE1C07-F31A-9049-8CE6-F1FC95D070E0}"/>
              </a:ext>
            </a:extLst>
          </p:cNvPr>
          <p:cNvSpPr txBox="1"/>
          <p:nvPr/>
        </p:nvSpPr>
        <p:spPr>
          <a:xfrm>
            <a:off x="3882558" y="5881461"/>
            <a:ext cx="5383590" cy="369332"/>
          </a:xfrm>
          <a:prstGeom prst="rect">
            <a:avLst/>
          </a:prstGeom>
          <a:noFill/>
        </p:spPr>
        <p:txBody>
          <a:bodyPr wrap="none" rtlCol="0">
            <a:spAutoFit/>
          </a:bodyPr>
          <a:lstStyle/>
          <a:p>
            <a:r>
              <a:rPr lang="en" altLang="zh-CN" dirty="0">
                <a:hlinkClick r:id="rId2"/>
              </a:rPr>
              <a:t>https://mp.weixin.qq.com/s/o35E4rFkm4KsL_2a3fqe_Q</a:t>
            </a:r>
            <a:endParaRPr kumimoji="1" lang="zh-CN" altLang="en-US" dirty="0"/>
          </a:p>
        </p:txBody>
      </p:sp>
      <p:sp>
        <p:nvSpPr>
          <p:cNvPr id="8" name="文本框 7">
            <a:extLst>
              <a:ext uri="{FF2B5EF4-FFF2-40B4-BE49-F238E27FC236}">
                <a16:creationId xmlns:a16="http://schemas.microsoft.com/office/drawing/2014/main" id="{539A3A5D-0A2A-6A45-A208-D790A2A474C4}"/>
              </a:ext>
            </a:extLst>
          </p:cNvPr>
          <p:cNvSpPr txBox="1"/>
          <p:nvPr/>
        </p:nvSpPr>
        <p:spPr>
          <a:xfrm>
            <a:off x="4705242" y="5483553"/>
            <a:ext cx="3462807" cy="369332"/>
          </a:xfrm>
          <a:prstGeom prst="rect">
            <a:avLst/>
          </a:prstGeom>
          <a:noFill/>
        </p:spPr>
        <p:txBody>
          <a:bodyPr wrap="none" rtlCol="0">
            <a:spAutoFit/>
          </a:bodyPr>
          <a:lstStyle/>
          <a:p>
            <a:r>
              <a:rPr lang="en" altLang="zh-CN" dirty="0">
                <a:hlinkClick r:id="rId3"/>
              </a:rPr>
              <a:t>https://github.com/zihangdai/xlnet</a:t>
            </a:r>
            <a:endParaRPr kumimoji="1" lang="zh-CN" altLang="en-US" dirty="0"/>
          </a:p>
        </p:txBody>
      </p:sp>
      <p:sp>
        <p:nvSpPr>
          <p:cNvPr id="9" name="文本框 8">
            <a:extLst>
              <a:ext uri="{FF2B5EF4-FFF2-40B4-BE49-F238E27FC236}">
                <a16:creationId xmlns:a16="http://schemas.microsoft.com/office/drawing/2014/main" id="{DF1FB942-DB3E-3F43-8404-21474CB1F79B}"/>
              </a:ext>
            </a:extLst>
          </p:cNvPr>
          <p:cNvSpPr txBox="1"/>
          <p:nvPr/>
        </p:nvSpPr>
        <p:spPr>
          <a:xfrm>
            <a:off x="4638567" y="5031343"/>
            <a:ext cx="3871573" cy="369332"/>
          </a:xfrm>
          <a:prstGeom prst="rect">
            <a:avLst/>
          </a:prstGeom>
          <a:noFill/>
        </p:spPr>
        <p:txBody>
          <a:bodyPr wrap="none" rtlCol="0">
            <a:spAutoFit/>
          </a:bodyPr>
          <a:lstStyle/>
          <a:p>
            <a:r>
              <a:rPr lang="en" altLang="zh-CN" dirty="0">
                <a:hlinkClick r:id="rId4"/>
              </a:rPr>
              <a:t>https://arxiv.org/pdf/1906.08237.pdf</a:t>
            </a:r>
            <a:endParaRPr kumimoji="1" lang="zh-CN" altLang="en-US" dirty="0"/>
          </a:p>
        </p:txBody>
      </p:sp>
    </p:spTree>
    <p:extLst>
      <p:ext uri="{BB962C8B-B14F-4D97-AF65-F5344CB8AC3E}">
        <p14:creationId xmlns:p14="http://schemas.microsoft.com/office/powerpoint/2010/main" val="2313884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117F8CA-5B88-CE40-819D-FBB25BE9D6E0}"/>
              </a:ext>
            </a:extLst>
          </p:cNvPr>
          <p:cNvPicPr>
            <a:picLocks noChangeAspect="1"/>
          </p:cNvPicPr>
          <p:nvPr/>
        </p:nvPicPr>
        <p:blipFill>
          <a:blip r:embed="rId2"/>
          <a:stretch>
            <a:fillRect/>
          </a:stretch>
        </p:blipFill>
        <p:spPr>
          <a:xfrm>
            <a:off x="4552950" y="1795726"/>
            <a:ext cx="6858000" cy="4165600"/>
          </a:xfrm>
          <a:prstGeom prst="rect">
            <a:avLst/>
          </a:prstGeom>
        </p:spPr>
      </p:pic>
      <p:sp>
        <p:nvSpPr>
          <p:cNvPr id="5" name="文本框 4">
            <a:extLst>
              <a:ext uri="{FF2B5EF4-FFF2-40B4-BE49-F238E27FC236}">
                <a16:creationId xmlns:a16="http://schemas.microsoft.com/office/drawing/2014/main" id="{F36C3DC2-3172-A140-B9B1-559C07315ED1}"/>
              </a:ext>
            </a:extLst>
          </p:cNvPr>
          <p:cNvSpPr txBox="1"/>
          <p:nvPr/>
        </p:nvSpPr>
        <p:spPr>
          <a:xfrm>
            <a:off x="5096752" y="583894"/>
            <a:ext cx="1998496" cy="523220"/>
          </a:xfrm>
          <a:prstGeom prst="rect">
            <a:avLst/>
          </a:prstGeom>
          <a:noFill/>
        </p:spPr>
        <p:txBody>
          <a:bodyPr wrap="none" rtlCol="0">
            <a:spAutoFit/>
          </a:bodyPr>
          <a:lstStyle/>
          <a:p>
            <a:r>
              <a:rPr kumimoji="1" lang="en-US" altLang="zh-CN" sz="2800" dirty="0"/>
              <a:t>WORD2VEC</a:t>
            </a:r>
            <a:endParaRPr kumimoji="1" lang="zh-CN" altLang="en-US" sz="2800" dirty="0"/>
          </a:p>
        </p:txBody>
      </p:sp>
      <p:sp>
        <p:nvSpPr>
          <p:cNvPr id="6" name="文本框 5">
            <a:extLst>
              <a:ext uri="{FF2B5EF4-FFF2-40B4-BE49-F238E27FC236}">
                <a16:creationId xmlns:a16="http://schemas.microsoft.com/office/drawing/2014/main" id="{4402C3CD-237C-AE4A-916D-F7CF4EB75D72}"/>
              </a:ext>
            </a:extLst>
          </p:cNvPr>
          <p:cNvSpPr txBox="1"/>
          <p:nvPr/>
        </p:nvSpPr>
        <p:spPr>
          <a:xfrm>
            <a:off x="385461" y="1636075"/>
            <a:ext cx="3688080" cy="1200329"/>
          </a:xfrm>
          <a:prstGeom prst="rect">
            <a:avLst/>
          </a:prstGeom>
          <a:noFill/>
        </p:spPr>
        <p:txBody>
          <a:bodyPr wrap="square" rtlCol="0">
            <a:spAutoFit/>
          </a:bodyPr>
          <a:lstStyle/>
          <a:p>
            <a:r>
              <a:rPr kumimoji="1" lang="en-US" altLang="zh-CN" dirty="0">
                <a:solidFill>
                  <a:srgbClr val="FF0000"/>
                </a:solidFill>
              </a:rPr>
              <a:t>CBOW</a:t>
            </a:r>
            <a:r>
              <a:rPr kumimoji="1" lang="zh-CN" altLang="en-US" dirty="0"/>
              <a:t>：</a:t>
            </a:r>
            <a:endParaRPr kumimoji="1" lang="en-US" altLang="zh-CN" dirty="0"/>
          </a:p>
          <a:p>
            <a:endParaRPr kumimoji="1" lang="en-US" altLang="zh-CN" dirty="0"/>
          </a:p>
          <a:p>
            <a:r>
              <a:rPr kumimoji="1" lang="zh-CN" altLang="en-US" dirty="0"/>
              <a:t>给定单词的</a:t>
            </a:r>
            <a:r>
              <a:rPr kumimoji="1" lang="en-US" altLang="zh-CN" dirty="0"/>
              <a:t>context</a:t>
            </a:r>
            <a:r>
              <a:rPr kumimoji="1" lang="zh-CN" altLang="en-US" dirty="0"/>
              <a:t>上下文，预测当前单词</a:t>
            </a:r>
          </a:p>
        </p:txBody>
      </p:sp>
      <p:sp>
        <p:nvSpPr>
          <p:cNvPr id="7" name="文本框 6">
            <a:extLst>
              <a:ext uri="{FF2B5EF4-FFF2-40B4-BE49-F238E27FC236}">
                <a16:creationId xmlns:a16="http://schemas.microsoft.com/office/drawing/2014/main" id="{A5BC1A7E-667B-AF4A-B8FC-A4DA21F061FD}"/>
              </a:ext>
            </a:extLst>
          </p:cNvPr>
          <p:cNvSpPr txBox="1"/>
          <p:nvPr/>
        </p:nvSpPr>
        <p:spPr>
          <a:xfrm>
            <a:off x="385461" y="3889220"/>
            <a:ext cx="3884279" cy="1200329"/>
          </a:xfrm>
          <a:prstGeom prst="rect">
            <a:avLst/>
          </a:prstGeom>
          <a:noFill/>
        </p:spPr>
        <p:txBody>
          <a:bodyPr wrap="square" rtlCol="0">
            <a:spAutoFit/>
          </a:bodyPr>
          <a:lstStyle/>
          <a:p>
            <a:r>
              <a:rPr kumimoji="1" lang="en-US" altLang="zh-CN" dirty="0">
                <a:solidFill>
                  <a:srgbClr val="FF0000"/>
                </a:solidFill>
              </a:rPr>
              <a:t>SKIP-GRAM</a:t>
            </a:r>
            <a:r>
              <a:rPr kumimoji="1" lang="zh-CN" altLang="en-US" dirty="0"/>
              <a:t>：</a:t>
            </a:r>
            <a:endParaRPr kumimoji="1" lang="en-US" altLang="zh-CN" dirty="0"/>
          </a:p>
          <a:p>
            <a:endParaRPr kumimoji="1" lang="en-US" altLang="zh-CN" dirty="0"/>
          </a:p>
          <a:p>
            <a:r>
              <a:rPr kumimoji="1" lang="zh-CN" altLang="en-US" dirty="0"/>
              <a:t>给定当前单词，预测当前单词的</a:t>
            </a:r>
            <a:r>
              <a:rPr kumimoji="1" lang="en-US" altLang="zh-CN" dirty="0"/>
              <a:t>context</a:t>
            </a:r>
            <a:r>
              <a:rPr kumimoji="1" lang="zh-CN" altLang="en-US" dirty="0"/>
              <a:t>上下文</a:t>
            </a:r>
          </a:p>
        </p:txBody>
      </p:sp>
      <p:pic>
        <p:nvPicPr>
          <p:cNvPr id="3" name="图片 2">
            <a:extLst>
              <a:ext uri="{FF2B5EF4-FFF2-40B4-BE49-F238E27FC236}">
                <a16:creationId xmlns:a16="http://schemas.microsoft.com/office/drawing/2014/main" id="{56E3A533-9910-1A46-A7B8-F06A06182A7C}"/>
              </a:ext>
            </a:extLst>
          </p:cNvPr>
          <p:cNvPicPr>
            <a:picLocks noChangeAspect="1"/>
          </p:cNvPicPr>
          <p:nvPr/>
        </p:nvPicPr>
        <p:blipFill>
          <a:blip r:embed="rId3"/>
          <a:stretch>
            <a:fillRect/>
          </a:stretch>
        </p:blipFill>
        <p:spPr>
          <a:xfrm>
            <a:off x="396240" y="2924662"/>
            <a:ext cx="3873500" cy="876300"/>
          </a:xfrm>
          <a:prstGeom prst="rect">
            <a:avLst/>
          </a:prstGeom>
        </p:spPr>
      </p:pic>
      <p:pic>
        <p:nvPicPr>
          <p:cNvPr id="9" name="图片 8">
            <a:extLst>
              <a:ext uri="{FF2B5EF4-FFF2-40B4-BE49-F238E27FC236}">
                <a16:creationId xmlns:a16="http://schemas.microsoft.com/office/drawing/2014/main" id="{7B709806-637E-054E-9A0E-97BB27C4B438}"/>
              </a:ext>
            </a:extLst>
          </p:cNvPr>
          <p:cNvPicPr>
            <a:picLocks noChangeAspect="1"/>
          </p:cNvPicPr>
          <p:nvPr/>
        </p:nvPicPr>
        <p:blipFill>
          <a:blip r:embed="rId4"/>
          <a:stretch>
            <a:fillRect/>
          </a:stretch>
        </p:blipFill>
        <p:spPr>
          <a:xfrm>
            <a:off x="308625" y="5177807"/>
            <a:ext cx="4037949" cy="901700"/>
          </a:xfrm>
          <a:prstGeom prst="rect">
            <a:avLst/>
          </a:prstGeom>
        </p:spPr>
      </p:pic>
    </p:spTree>
    <p:extLst>
      <p:ext uri="{BB962C8B-B14F-4D97-AF65-F5344CB8AC3E}">
        <p14:creationId xmlns:p14="http://schemas.microsoft.com/office/powerpoint/2010/main" val="2667911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36C3DC2-3172-A140-B9B1-559C07315ED1}"/>
              </a:ext>
            </a:extLst>
          </p:cNvPr>
          <p:cNvSpPr txBox="1"/>
          <p:nvPr/>
        </p:nvSpPr>
        <p:spPr>
          <a:xfrm>
            <a:off x="5096752" y="583894"/>
            <a:ext cx="1998496" cy="523220"/>
          </a:xfrm>
          <a:prstGeom prst="rect">
            <a:avLst/>
          </a:prstGeom>
          <a:noFill/>
        </p:spPr>
        <p:txBody>
          <a:bodyPr wrap="none" rtlCol="0">
            <a:spAutoFit/>
          </a:bodyPr>
          <a:lstStyle/>
          <a:p>
            <a:r>
              <a:rPr kumimoji="1" lang="en-US" altLang="zh-CN" sz="2800" dirty="0"/>
              <a:t>WORD2VEC</a:t>
            </a:r>
            <a:endParaRPr kumimoji="1" lang="zh-CN" altLang="en-US" sz="2800" dirty="0"/>
          </a:p>
        </p:txBody>
      </p:sp>
      <p:sp>
        <p:nvSpPr>
          <p:cNvPr id="2" name="文本框 1">
            <a:extLst>
              <a:ext uri="{FF2B5EF4-FFF2-40B4-BE49-F238E27FC236}">
                <a16:creationId xmlns:a16="http://schemas.microsoft.com/office/drawing/2014/main" id="{D0D70F29-F493-3F42-90FC-0F1F0252D0F3}"/>
              </a:ext>
            </a:extLst>
          </p:cNvPr>
          <p:cNvSpPr txBox="1"/>
          <p:nvPr/>
        </p:nvSpPr>
        <p:spPr>
          <a:xfrm>
            <a:off x="3010830" y="2497873"/>
            <a:ext cx="6233531" cy="1754326"/>
          </a:xfrm>
          <a:prstGeom prst="rect">
            <a:avLst/>
          </a:prstGeom>
          <a:noFill/>
        </p:spPr>
        <p:txBody>
          <a:bodyPr wrap="square" rtlCol="0">
            <a:spAutoFit/>
          </a:bodyPr>
          <a:lstStyle/>
          <a:p>
            <a:r>
              <a:rPr kumimoji="1" lang="zh-CN" altLang="en-US" dirty="0"/>
              <a:t>优点：</a:t>
            </a:r>
            <a:endParaRPr kumimoji="1" lang="en-US" altLang="zh-CN" dirty="0"/>
          </a:p>
          <a:p>
            <a:r>
              <a:rPr kumimoji="1" lang="en-US" altLang="zh-CN" dirty="0"/>
              <a:t>	1</a:t>
            </a:r>
            <a:r>
              <a:rPr kumimoji="1" lang="zh-CN" altLang="en-US" dirty="0"/>
              <a:t>、能够挖掘语义信息</a:t>
            </a:r>
            <a:endParaRPr kumimoji="1" lang="en-US" altLang="zh-CN" dirty="0"/>
          </a:p>
          <a:p>
            <a:r>
              <a:rPr kumimoji="1" lang="en-US" altLang="zh-CN" dirty="0"/>
              <a:t>	2</a:t>
            </a:r>
            <a:r>
              <a:rPr kumimoji="1" lang="zh-CN" altLang="en-US" dirty="0"/>
              <a:t>、训练速度快，可并行</a:t>
            </a:r>
            <a:endParaRPr kumimoji="1" lang="en-US" altLang="zh-CN" dirty="0"/>
          </a:p>
          <a:p>
            <a:r>
              <a:rPr kumimoji="1" lang="zh-CN" altLang="en-US" dirty="0"/>
              <a:t>缺点：</a:t>
            </a:r>
            <a:endParaRPr kumimoji="1" lang="en-US" altLang="zh-CN" dirty="0"/>
          </a:p>
          <a:p>
            <a:r>
              <a:rPr kumimoji="1" lang="en-US" altLang="zh-CN" dirty="0"/>
              <a:t>	1</a:t>
            </a:r>
            <a:r>
              <a:rPr kumimoji="1" lang="zh-CN" altLang="en-US" dirty="0"/>
              <a:t>、无法解决一词多义（“苹果”是水果还是公司）</a:t>
            </a:r>
            <a:endParaRPr kumimoji="1" lang="en-US" altLang="zh-CN" dirty="0"/>
          </a:p>
          <a:p>
            <a:r>
              <a:rPr kumimoji="1" lang="en-US" altLang="zh-CN" dirty="0"/>
              <a:t>	2</a:t>
            </a:r>
            <a:r>
              <a:rPr kumimoji="1" lang="zh-CN" altLang="en-US" dirty="0"/>
              <a:t>、静态词向量（上下文无关）</a:t>
            </a:r>
          </a:p>
        </p:txBody>
      </p:sp>
      <p:sp>
        <p:nvSpPr>
          <p:cNvPr id="3" name="文本框 2">
            <a:extLst>
              <a:ext uri="{FF2B5EF4-FFF2-40B4-BE49-F238E27FC236}">
                <a16:creationId xmlns:a16="http://schemas.microsoft.com/office/drawing/2014/main" id="{BE2C7B5C-EFCE-8C4F-AA81-8C5B5B197BC5}"/>
              </a:ext>
            </a:extLst>
          </p:cNvPr>
          <p:cNvSpPr txBox="1"/>
          <p:nvPr/>
        </p:nvSpPr>
        <p:spPr>
          <a:xfrm>
            <a:off x="4421214" y="5273626"/>
            <a:ext cx="3349571" cy="369332"/>
          </a:xfrm>
          <a:prstGeom prst="rect">
            <a:avLst/>
          </a:prstGeom>
          <a:noFill/>
        </p:spPr>
        <p:txBody>
          <a:bodyPr wrap="none" rtlCol="0">
            <a:spAutoFit/>
          </a:bodyPr>
          <a:lstStyle/>
          <a:p>
            <a:r>
              <a:rPr lang="en" altLang="zh-CN" dirty="0">
                <a:hlinkClick r:id="rId2"/>
              </a:rPr>
              <a:t>https://arxiv.org/abs/1301.3781</a:t>
            </a:r>
            <a:endParaRPr kumimoji="1" lang="zh-CN" altLang="en-US" dirty="0"/>
          </a:p>
        </p:txBody>
      </p:sp>
      <p:sp>
        <p:nvSpPr>
          <p:cNvPr id="4" name="文本框 3">
            <a:extLst>
              <a:ext uri="{FF2B5EF4-FFF2-40B4-BE49-F238E27FC236}">
                <a16:creationId xmlns:a16="http://schemas.microsoft.com/office/drawing/2014/main" id="{647FE0CA-A1B8-EB43-9B47-37970BF891B3}"/>
              </a:ext>
            </a:extLst>
          </p:cNvPr>
          <p:cNvSpPr txBox="1"/>
          <p:nvPr/>
        </p:nvSpPr>
        <p:spPr>
          <a:xfrm>
            <a:off x="3829050" y="5749290"/>
            <a:ext cx="5030480" cy="369332"/>
          </a:xfrm>
          <a:prstGeom prst="rect">
            <a:avLst/>
          </a:prstGeom>
          <a:noFill/>
        </p:spPr>
        <p:txBody>
          <a:bodyPr wrap="none" rtlCol="0">
            <a:spAutoFit/>
          </a:bodyPr>
          <a:lstStyle/>
          <a:p>
            <a:r>
              <a:rPr lang="en" altLang="zh-CN" dirty="0">
                <a:hlinkClick r:id="rId3"/>
              </a:rPr>
              <a:t>https://www.cnblogs.com/peghoty/p/3857839.html</a:t>
            </a:r>
            <a:endParaRPr kumimoji="1" lang="zh-CN" altLang="en-US" dirty="0"/>
          </a:p>
        </p:txBody>
      </p:sp>
    </p:spTree>
    <p:extLst>
      <p:ext uri="{BB962C8B-B14F-4D97-AF65-F5344CB8AC3E}">
        <p14:creationId xmlns:p14="http://schemas.microsoft.com/office/powerpoint/2010/main" val="4026534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36C3DC2-3172-A140-B9B1-559C07315ED1}"/>
              </a:ext>
            </a:extLst>
          </p:cNvPr>
          <p:cNvSpPr txBox="1"/>
          <p:nvPr/>
        </p:nvSpPr>
        <p:spPr>
          <a:xfrm>
            <a:off x="5096752" y="583894"/>
            <a:ext cx="1034257" cy="523220"/>
          </a:xfrm>
          <a:prstGeom prst="rect">
            <a:avLst/>
          </a:prstGeom>
          <a:noFill/>
        </p:spPr>
        <p:txBody>
          <a:bodyPr wrap="none" rtlCol="0">
            <a:spAutoFit/>
          </a:bodyPr>
          <a:lstStyle/>
          <a:p>
            <a:r>
              <a:rPr kumimoji="1" lang="en-US" altLang="zh-CN" sz="2800" dirty="0"/>
              <a:t>ELMO</a:t>
            </a:r>
            <a:endParaRPr kumimoji="1" lang="zh-CN" altLang="en-US" sz="2800" dirty="0"/>
          </a:p>
        </p:txBody>
      </p:sp>
      <p:sp>
        <p:nvSpPr>
          <p:cNvPr id="7" name="文本框 6">
            <a:extLst>
              <a:ext uri="{FF2B5EF4-FFF2-40B4-BE49-F238E27FC236}">
                <a16:creationId xmlns:a16="http://schemas.microsoft.com/office/drawing/2014/main" id="{A5BC1A7E-667B-AF4A-B8FC-A4DA21F061FD}"/>
              </a:ext>
            </a:extLst>
          </p:cNvPr>
          <p:cNvSpPr txBox="1"/>
          <p:nvPr/>
        </p:nvSpPr>
        <p:spPr>
          <a:xfrm>
            <a:off x="864220" y="1700561"/>
            <a:ext cx="1412487" cy="646331"/>
          </a:xfrm>
          <a:prstGeom prst="rect">
            <a:avLst/>
          </a:prstGeom>
          <a:noFill/>
        </p:spPr>
        <p:txBody>
          <a:bodyPr wrap="square" rtlCol="0">
            <a:spAutoFit/>
          </a:bodyPr>
          <a:lstStyle/>
          <a:p>
            <a:r>
              <a:rPr kumimoji="1" lang="zh-CN" altLang="en-US" dirty="0"/>
              <a:t>训练双向语言模型</a:t>
            </a:r>
          </a:p>
        </p:txBody>
      </p:sp>
      <p:pic>
        <p:nvPicPr>
          <p:cNvPr id="2" name="图片 1">
            <a:extLst>
              <a:ext uri="{FF2B5EF4-FFF2-40B4-BE49-F238E27FC236}">
                <a16:creationId xmlns:a16="http://schemas.microsoft.com/office/drawing/2014/main" id="{5CDC3D83-A8F9-2442-94CD-28A8CAEED796}"/>
              </a:ext>
            </a:extLst>
          </p:cNvPr>
          <p:cNvPicPr>
            <a:picLocks noChangeAspect="1"/>
          </p:cNvPicPr>
          <p:nvPr/>
        </p:nvPicPr>
        <p:blipFill>
          <a:blip r:embed="rId2"/>
          <a:stretch>
            <a:fillRect/>
          </a:stretch>
        </p:blipFill>
        <p:spPr>
          <a:xfrm>
            <a:off x="3057293" y="1339537"/>
            <a:ext cx="6858000" cy="1193180"/>
          </a:xfrm>
          <a:prstGeom prst="rect">
            <a:avLst/>
          </a:prstGeom>
        </p:spPr>
      </p:pic>
      <p:pic>
        <p:nvPicPr>
          <p:cNvPr id="10" name="图片 9">
            <a:extLst>
              <a:ext uri="{FF2B5EF4-FFF2-40B4-BE49-F238E27FC236}">
                <a16:creationId xmlns:a16="http://schemas.microsoft.com/office/drawing/2014/main" id="{480D8C7D-091D-CA49-A577-D7028BFAFF9F}"/>
              </a:ext>
            </a:extLst>
          </p:cNvPr>
          <p:cNvPicPr>
            <a:picLocks noChangeAspect="1"/>
          </p:cNvPicPr>
          <p:nvPr/>
        </p:nvPicPr>
        <p:blipFill>
          <a:blip r:embed="rId3"/>
          <a:stretch>
            <a:fillRect/>
          </a:stretch>
        </p:blipFill>
        <p:spPr>
          <a:xfrm>
            <a:off x="4254452" y="2765140"/>
            <a:ext cx="6858000" cy="3274855"/>
          </a:xfrm>
          <a:prstGeom prst="rect">
            <a:avLst/>
          </a:prstGeom>
        </p:spPr>
      </p:pic>
      <p:pic>
        <p:nvPicPr>
          <p:cNvPr id="12" name="图片 11">
            <a:extLst>
              <a:ext uri="{FF2B5EF4-FFF2-40B4-BE49-F238E27FC236}">
                <a16:creationId xmlns:a16="http://schemas.microsoft.com/office/drawing/2014/main" id="{EC841238-E3B7-CA4B-8599-49E0267D78D3}"/>
              </a:ext>
            </a:extLst>
          </p:cNvPr>
          <p:cNvPicPr>
            <a:picLocks noChangeAspect="1"/>
          </p:cNvPicPr>
          <p:nvPr/>
        </p:nvPicPr>
        <p:blipFill>
          <a:blip r:embed="rId4"/>
          <a:stretch>
            <a:fillRect/>
          </a:stretch>
        </p:blipFill>
        <p:spPr>
          <a:xfrm>
            <a:off x="159035" y="3672362"/>
            <a:ext cx="3732742" cy="1491093"/>
          </a:xfrm>
          <a:prstGeom prst="rect">
            <a:avLst/>
          </a:prstGeom>
        </p:spPr>
      </p:pic>
    </p:spTree>
    <p:extLst>
      <p:ext uri="{BB962C8B-B14F-4D97-AF65-F5344CB8AC3E}">
        <p14:creationId xmlns:p14="http://schemas.microsoft.com/office/powerpoint/2010/main" val="4083106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36C3DC2-3172-A140-B9B1-559C07315ED1}"/>
              </a:ext>
            </a:extLst>
          </p:cNvPr>
          <p:cNvSpPr txBox="1"/>
          <p:nvPr/>
        </p:nvSpPr>
        <p:spPr>
          <a:xfrm>
            <a:off x="5096752" y="583894"/>
            <a:ext cx="1034257" cy="523220"/>
          </a:xfrm>
          <a:prstGeom prst="rect">
            <a:avLst/>
          </a:prstGeom>
          <a:noFill/>
        </p:spPr>
        <p:txBody>
          <a:bodyPr wrap="none" rtlCol="0">
            <a:spAutoFit/>
          </a:bodyPr>
          <a:lstStyle/>
          <a:p>
            <a:r>
              <a:rPr kumimoji="1" lang="en-US" altLang="zh-CN" sz="2800" dirty="0"/>
              <a:t>ELMO</a:t>
            </a:r>
            <a:endParaRPr kumimoji="1" lang="zh-CN" altLang="en-US" sz="2800" dirty="0"/>
          </a:p>
        </p:txBody>
      </p:sp>
      <p:sp>
        <p:nvSpPr>
          <p:cNvPr id="2" name="文本框 1">
            <a:extLst>
              <a:ext uri="{FF2B5EF4-FFF2-40B4-BE49-F238E27FC236}">
                <a16:creationId xmlns:a16="http://schemas.microsoft.com/office/drawing/2014/main" id="{D0D70F29-F493-3F42-90FC-0F1F0252D0F3}"/>
              </a:ext>
            </a:extLst>
          </p:cNvPr>
          <p:cNvSpPr txBox="1"/>
          <p:nvPr/>
        </p:nvSpPr>
        <p:spPr>
          <a:xfrm>
            <a:off x="3010830" y="2497873"/>
            <a:ext cx="6233531" cy="2031325"/>
          </a:xfrm>
          <a:prstGeom prst="rect">
            <a:avLst/>
          </a:prstGeom>
          <a:noFill/>
        </p:spPr>
        <p:txBody>
          <a:bodyPr wrap="square" rtlCol="0">
            <a:spAutoFit/>
          </a:bodyPr>
          <a:lstStyle/>
          <a:p>
            <a:r>
              <a:rPr kumimoji="1" lang="zh-CN" altLang="en-US" dirty="0"/>
              <a:t>优点：</a:t>
            </a:r>
            <a:endParaRPr kumimoji="1" lang="en-US" altLang="zh-CN" dirty="0"/>
          </a:p>
          <a:p>
            <a:r>
              <a:rPr kumimoji="1" lang="en-US" altLang="zh-CN" dirty="0"/>
              <a:t>	1</a:t>
            </a:r>
            <a:r>
              <a:rPr kumimoji="1" lang="zh-CN" altLang="en-US" dirty="0"/>
              <a:t>、双向语言模型，表征能力更强</a:t>
            </a:r>
            <a:endParaRPr kumimoji="1" lang="en-US" altLang="zh-CN" dirty="0"/>
          </a:p>
          <a:p>
            <a:r>
              <a:rPr kumimoji="1" lang="en-US" altLang="zh-CN" dirty="0"/>
              <a:t>	2</a:t>
            </a:r>
            <a:r>
              <a:rPr kumimoji="1" lang="zh-CN" altLang="en-US" dirty="0"/>
              <a:t>、动态词向量（上下文有关）</a:t>
            </a:r>
            <a:endParaRPr kumimoji="1" lang="en-US" altLang="zh-CN" dirty="0"/>
          </a:p>
          <a:p>
            <a:r>
              <a:rPr kumimoji="1" lang="zh-CN" altLang="en-US" dirty="0"/>
              <a:t>缺点：</a:t>
            </a:r>
            <a:endParaRPr kumimoji="1" lang="en-US" altLang="zh-CN" dirty="0"/>
          </a:p>
          <a:p>
            <a:r>
              <a:rPr kumimoji="1" lang="en-US" altLang="zh-CN" dirty="0"/>
              <a:t>	1</a:t>
            </a:r>
            <a:r>
              <a:rPr kumimoji="1" lang="zh-CN" altLang="en-US" dirty="0"/>
              <a:t>、无法并行训练</a:t>
            </a:r>
            <a:endParaRPr kumimoji="1" lang="en-US" altLang="zh-CN" dirty="0"/>
          </a:p>
          <a:p>
            <a:r>
              <a:rPr kumimoji="1" lang="en-US" altLang="zh-CN" dirty="0"/>
              <a:t>	2</a:t>
            </a:r>
            <a:r>
              <a:rPr kumimoji="1" lang="zh-CN" altLang="en-US" dirty="0"/>
              <a:t>、缺乏</a:t>
            </a:r>
            <a:r>
              <a:rPr kumimoji="1" lang="en-US" altLang="zh-CN" dirty="0"/>
              <a:t>attention</a:t>
            </a:r>
          </a:p>
          <a:p>
            <a:endParaRPr kumimoji="1" lang="zh-CN" altLang="en-US" dirty="0"/>
          </a:p>
        </p:txBody>
      </p:sp>
      <p:sp>
        <p:nvSpPr>
          <p:cNvPr id="4" name="文本框 3">
            <a:extLst>
              <a:ext uri="{FF2B5EF4-FFF2-40B4-BE49-F238E27FC236}">
                <a16:creationId xmlns:a16="http://schemas.microsoft.com/office/drawing/2014/main" id="{AA291A4D-7ED9-8047-AB6A-635DD35CC3F0}"/>
              </a:ext>
            </a:extLst>
          </p:cNvPr>
          <p:cNvSpPr txBox="1"/>
          <p:nvPr/>
        </p:nvSpPr>
        <p:spPr>
          <a:xfrm>
            <a:off x="3875775" y="5539474"/>
            <a:ext cx="3476208" cy="369332"/>
          </a:xfrm>
          <a:prstGeom prst="rect">
            <a:avLst/>
          </a:prstGeom>
          <a:noFill/>
        </p:spPr>
        <p:txBody>
          <a:bodyPr wrap="none" rtlCol="0">
            <a:spAutoFit/>
          </a:bodyPr>
          <a:lstStyle/>
          <a:p>
            <a:r>
              <a:rPr lang="en" altLang="zh-CN" u="sng" dirty="0">
                <a:hlinkClick r:id="rId2"/>
              </a:rPr>
              <a:t>https://arxiv.org/abs/1802.05365</a:t>
            </a:r>
            <a:endParaRPr kumimoji="1" lang="zh-CN" altLang="en-US" dirty="0"/>
          </a:p>
        </p:txBody>
      </p:sp>
      <p:sp>
        <p:nvSpPr>
          <p:cNvPr id="6" name="文本框 5">
            <a:extLst>
              <a:ext uri="{FF2B5EF4-FFF2-40B4-BE49-F238E27FC236}">
                <a16:creationId xmlns:a16="http://schemas.microsoft.com/office/drawing/2014/main" id="{AFB707FF-9659-0945-8032-AE33094388BE}"/>
              </a:ext>
            </a:extLst>
          </p:cNvPr>
          <p:cNvSpPr txBox="1"/>
          <p:nvPr/>
        </p:nvSpPr>
        <p:spPr>
          <a:xfrm>
            <a:off x="4344845" y="5063710"/>
            <a:ext cx="2538067" cy="369332"/>
          </a:xfrm>
          <a:prstGeom prst="rect">
            <a:avLst/>
          </a:prstGeom>
          <a:noFill/>
        </p:spPr>
        <p:txBody>
          <a:bodyPr wrap="none" rtlCol="0">
            <a:spAutoFit/>
          </a:bodyPr>
          <a:lstStyle/>
          <a:p>
            <a:r>
              <a:rPr lang="en" altLang="zh-CN" dirty="0">
                <a:hlinkClick r:id="rId3"/>
              </a:rPr>
              <a:t>https://allennlp.org/elmo</a:t>
            </a:r>
            <a:endParaRPr kumimoji="1" lang="zh-CN" altLang="en-US" dirty="0"/>
          </a:p>
        </p:txBody>
      </p:sp>
      <p:sp>
        <p:nvSpPr>
          <p:cNvPr id="3" name="文本框 2">
            <a:extLst>
              <a:ext uri="{FF2B5EF4-FFF2-40B4-BE49-F238E27FC236}">
                <a16:creationId xmlns:a16="http://schemas.microsoft.com/office/drawing/2014/main" id="{F3E5C6D0-AD50-0443-B8CE-5B9D56C6A103}"/>
              </a:ext>
            </a:extLst>
          </p:cNvPr>
          <p:cNvSpPr txBox="1"/>
          <p:nvPr/>
        </p:nvSpPr>
        <p:spPr>
          <a:xfrm>
            <a:off x="2702568" y="6026389"/>
            <a:ext cx="5822620" cy="369332"/>
          </a:xfrm>
          <a:prstGeom prst="rect">
            <a:avLst/>
          </a:prstGeom>
          <a:noFill/>
        </p:spPr>
        <p:txBody>
          <a:bodyPr wrap="none" rtlCol="0">
            <a:spAutoFit/>
          </a:bodyPr>
          <a:lstStyle/>
          <a:p>
            <a:r>
              <a:rPr lang="en" altLang="zh-CN" dirty="0">
                <a:hlinkClick r:id="rId4"/>
              </a:rPr>
              <a:t>http://colah.github.io/posts/2015-08-Understanding-LSTMs/</a:t>
            </a:r>
            <a:endParaRPr kumimoji="1" lang="zh-CN" altLang="en-US" dirty="0"/>
          </a:p>
        </p:txBody>
      </p:sp>
    </p:spTree>
    <p:extLst>
      <p:ext uri="{BB962C8B-B14F-4D97-AF65-F5344CB8AC3E}">
        <p14:creationId xmlns:p14="http://schemas.microsoft.com/office/powerpoint/2010/main" val="958635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36C3DC2-3172-A140-B9B1-559C07315ED1}"/>
              </a:ext>
            </a:extLst>
          </p:cNvPr>
          <p:cNvSpPr txBox="1"/>
          <p:nvPr/>
        </p:nvSpPr>
        <p:spPr>
          <a:xfrm>
            <a:off x="5096752" y="583894"/>
            <a:ext cx="798617" cy="523220"/>
          </a:xfrm>
          <a:prstGeom prst="rect">
            <a:avLst/>
          </a:prstGeom>
          <a:noFill/>
        </p:spPr>
        <p:txBody>
          <a:bodyPr wrap="none" rtlCol="0">
            <a:spAutoFit/>
          </a:bodyPr>
          <a:lstStyle/>
          <a:p>
            <a:r>
              <a:rPr kumimoji="1" lang="en-US" altLang="zh-CN" sz="2800" dirty="0"/>
              <a:t>GPT</a:t>
            </a:r>
            <a:endParaRPr kumimoji="1" lang="zh-CN" altLang="en-US" sz="2800" dirty="0"/>
          </a:p>
        </p:txBody>
      </p:sp>
      <p:pic>
        <p:nvPicPr>
          <p:cNvPr id="13" name="图片 12">
            <a:extLst>
              <a:ext uri="{FF2B5EF4-FFF2-40B4-BE49-F238E27FC236}">
                <a16:creationId xmlns:a16="http://schemas.microsoft.com/office/drawing/2014/main" id="{203BB032-EDB0-9841-AE61-C739F8EC74D6}"/>
              </a:ext>
            </a:extLst>
          </p:cNvPr>
          <p:cNvPicPr>
            <a:picLocks noChangeAspect="1"/>
          </p:cNvPicPr>
          <p:nvPr/>
        </p:nvPicPr>
        <p:blipFill>
          <a:blip r:embed="rId2"/>
          <a:stretch>
            <a:fillRect/>
          </a:stretch>
        </p:blipFill>
        <p:spPr>
          <a:xfrm>
            <a:off x="1111250" y="1355183"/>
            <a:ext cx="9969500" cy="1092200"/>
          </a:xfrm>
          <a:prstGeom prst="rect">
            <a:avLst/>
          </a:prstGeom>
        </p:spPr>
      </p:pic>
      <p:pic>
        <p:nvPicPr>
          <p:cNvPr id="15" name="图片 14">
            <a:extLst>
              <a:ext uri="{FF2B5EF4-FFF2-40B4-BE49-F238E27FC236}">
                <a16:creationId xmlns:a16="http://schemas.microsoft.com/office/drawing/2014/main" id="{82E87A5B-E884-0644-8057-828D601CCB25}"/>
              </a:ext>
            </a:extLst>
          </p:cNvPr>
          <p:cNvPicPr>
            <a:picLocks noChangeAspect="1"/>
          </p:cNvPicPr>
          <p:nvPr/>
        </p:nvPicPr>
        <p:blipFill>
          <a:blip r:embed="rId3"/>
          <a:stretch>
            <a:fillRect/>
          </a:stretch>
        </p:blipFill>
        <p:spPr>
          <a:xfrm>
            <a:off x="513559" y="2826152"/>
            <a:ext cx="5364694" cy="2814067"/>
          </a:xfrm>
          <a:prstGeom prst="rect">
            <a:avLst/>
          </a:prstGeom>
        </p:spPr>
      </p:pic>
      <p:pic>
        <p:nvPicPr>
          <p:cNvPr id="17" name="图片 16">
            <a:extLst>
              <a:ext uri="{FF2B5EF4-FFF2-40B4-BE49-F238E27FC236}">
                <a16:creationId xmlns:a16="http://schemas.microsoft.com/office/drawing/2014/main" id="{62A32FFE-A897-EF40-8348-B457D6AC5B9D}"/>
              </a:ext>
            </a:extLst>
          </p:cNvPr>
          <p:cNvPicPr>
            <a:picLocks noChangeAspect="1"/>
          </p:cNvPicPr>
          <p:nvPr/>
        </p:nvPicPr>
        <p:blipFill>
          <a:blip r:embed="rId4"/>
          <a:stretch>
            <a:fillRect/>
          </a:stretch>
        </p:blipFill>
        <p:spPr>
          <a:xfrm>
            <a:off x="6193750" y="2826152"/>
            <a:ext cx="5080132" cy="2814067"/>
          </a:xfrm>
          <a:prstGeom prst="rect">
            <a:avLst/>
          </a:prstGeom>
        </p:spPr>
      </p:pic>
    </p:spTree>
    <p:extLst>
      <p:ext uri="{BB962C8B-B14F-4D97-AF65-F5344CB8AC3E}">
        <p14:creationId xmlns:p14="http://schemas.microsoft.com/office/powerpoint/2010/main" val="1734693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36C3DC2-3172-A140-B9B1-559C07315ED1}"/>
              </a:ext>
            </a:extLst>
          </p:cNvPr>
          <p:cNvSpPr txBox="1"/>
          <p:nvPr/>
        </p:nvSpPr>
        <p:spPr>
          <a:xfrm>
            <a:off x="5096752" y="583894"/>
            <a:ext cx="798617" cy="523220"/>
          </a:xfrm>
          <a:prstGeom prst="rect">
            <a:avLst/>
          </a:prstGeom>
          <a:noFill/>
        </p:spPr>
        <p:txBody>
          <a:bodyPr wrap="none" rtlCol="0">
            <a:spAutoFit/>
          </a:bodyPr>
          <a:lstStyle/>
          <a:p>
            <a:r>
              <a:rPr kumimoji="1" lang="en-US" altLang="zh-CN" sz="2800" dirty="0"/>
              <a:t>GPT</a:t>
            </a:r>
            <a:endParaRPr kumimoji="1" lang="zh-CN" altLang="en-US" sz="2800" dirty="0"/>
          </a:p>
        </p:txBody>
      </p:sp>
      <p:pic>
        <p:nvPicPr>
          <p:cNvPr id="9" name="图片 8">
            <a:extLst>
              <a:ext uri="{FF2B5EF4-FFF2-40B4-BE49-F238E27FC236}">
                <a16:creationId xmlns:a16="http://schemas.microsoft.com/office/drawing/2014/main" id="{AF482CFE-5736-D74F-8D31-7670D49BE4BD}"/>
              </a:ext>
            </a:extLst>
          </p:cNvPr>
          <p:cNvPicPr>
            <a:picLocks noChangeAspect="1"/>
          </p:cNvPicPr>
          <p:nvPr/>
        </p:nvPicPr>
        <p:blipFill>
          <a:blip r:embed="rId2"/>
          <a:stretch>
            <a:fillRect/>
          </a:stretch>
        </p:blipFill>
        <p:spPr>
          <a:xfrm>
            <a:off x="7802136" y="1629493"/>
            <a:ext cx="3934325" cy="3599013"/>
          </a:xfrm>
          <a:prstGeom prst="rect">
            <a:avLst/>
          </a:prstGeom>
        </p:spPr>
      </p:pic>
      <p:pic>
        <p:nvPicPr>
          <p:cNvPr id="4" name="图片 3">
            <a:extLst>
              <a:ext uri="{FF2B5EF4-FFF2-40B4-BE49-F238E27FC236}">
                <a16:creationId xmlns:a16="http://schemas.microsoft.com/office/drawing/2014/main" id="{7A371C12-5D71-9E4E-A863-D48898FF691D}"/>
              </a:ext>
            </a:extLst>
          </p:cNvPr>
          <p:cNvPicPr>
            <a:picLocks noChangeAspect="1"/>
          </p:cNvPicPr>
          <p:nvPr/>
        </p:nvPicPr>
        <p:blipFill>
          <a:blip r:embed="rId3"/>
          <a:stretch>
            <a:fillRect/>
          </a:stretch>
        </p:blipFill>
        <p:spPr>
          <a:xfrm>
            <a:off x="4677923" y="1351364"/>
            <a:ext cx="2434891" cy="4155270"/>
          </a:xfrm>
          <a:prstGeom prst="rect">
            <a:avLst/>
          </a:prstGeom>
        </p:spPr>
      </p:pic>
      <p:sp>
        <p:nvSpPr>
          <p:cNvPr id="6" name="文本框 5">
            <a:extLst>
              <a:ext uri="{FF2B5EF4-FFF2-40B4-BE49-F238E27FC236}">
                <a16:creationId xmlns:a16="http://schemas.microsoft.com/office/drawing/2014/main" id="{5F998A92-7314-8B49-80CC-8C995BFBB4AA}"/>
              </a:ext>
            </a:extLst>
          </p:cNvPr>
          <p:cNvSpPr txBox="1"/>
          <p:nvPr/>
        </p:nvSpPr>
        <p:spPr>
          <a:xfrm>
            <a:off x="1198756" y="1351364"/>
            <a:ext cx="1412487" cy="369332"/>
          </a:xfrm>
          <a:prstGeom prst="rect">
            <a:avLst/>
          </a:prstGeom>
          <a:noFill/>
        </p:spPr>
        <p:txBody>
          <a:bodyPr wrap="square" rtlCol="0">
            <a:spAutoFit/>
          </a:bodyPr>
          <a:lstStyle/>
          <a:p>
            <a:r>
              <a:rPr kumimoji="1" lang="zh-CN" altLang="en-US" dirty="0"/>
              <a:t>模型结构</a:t>
            </a:r>
          </a:p>
        </p:txBody>
      </p:sp>
      <p:pic>
        <p:nvPicPr>
          <p:cNvPr id="2" name="图片 1">
            <a:extLst>
              <a:ext uri="{FF2B5EF4-FFF2-40B4-BE49-F238E27FC236}">
                <a16:creationId xmlns:a16="http://schemas.microsoft.com/office/drawing/2014/main" id="{D020C849-73E0-D74D-A4A3-985F2A7EC95A}"/>
              </a:ext>
            </a:extLst>
          </p:cNvPr>
          <p:cNvPicPr>
            <a:picLocks noChangeAspect="1"/>
          </p:cNvPicPr>
          <p:nvPr/>
        </p:nvPicPr>
        <p:blipFill>
          <a:blip r:embed="rId4"/>
          <a:stretch>
            <a:fillRect/>
          </a:stretch>
        </p:blipFill>
        <p:spPr>
          <a:xfrm>
            <a:off x="1529576" y="1947901"/>
            <a:ext cx="1371600" cy="1701800"/>
          </a:xfrm>
          <a:prstGeom prst="rect">
            <a:avLst/>
          </a:prstGeom>
        </p:spPr>
      </p:pic>
      <p:pic>
        <p:nvPicPr>
          <p:cNvPr id="3" name="图片 2">
            <a:extLst>
              <a:ext uri="{FF2B5EF4-FFF2-40B4-BE49-F238E27FC236}">
                <a16:creationId xmlns:a16="http://schemas.microsoft.com/office/drawing/2014/main" id="{2959E4C5-1D54-FE49-A224-831CE49062AD}"/>
              </a:ext>
            </a:extLst>
          </p:cNvPr>
          <p:cNvPicPr>
            <a:picLocks noChangeAspect="1"/>
          </p:cNvPicPr>
          <p:nvPr/>
        </p:nvPicPr>
        <p:blipFill>
          <a:blip r:embed="rId5"/>
          <a:stretch>
            <a:fillRect/>
          </a:stretch>
        </p:blipFill>
        <p:spPr>
          <a:xfrm>
            <a:off x="316726" y="3876907"/>
            <a:ext cx="3797300" cy="1981200"/>
          </a:xfrm>
          <a:prstGeom prst="rect">
            <a:avLst/>
          </a:prstGeom>
        </p:spPr>
      </p:pic>
    </p:spTree>
    <p:extLst>
      <p:ext uri="{BB962C8B-B14F-4D97-AF65-F5344CB8AC3E}">
        <p14:creationId xmlns:p14="http://schemas.microsoft.com/office/powerpoint/2010/main" val="3648017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36C3DC2-3172-A140-B9B1-559C07315ED1}"/>
              </a:ext>
            </a:extLst>
          </p:cNvPr>
          <p:cNvSpPr txBox="1"/>
          <p:nvPr/>
        </p:nvSpPr>
        <p:spPr>
          <a:xfrm>
            <a:off x="5096752" y="583894"/>
            <a:ext cx="798617" cy="523220"/>
          </a:xfrm>
          <a:prstGeom prst="rect">
            <a:avLst/>
          </a:prstGeom>
          <a:noFill/>
        </p:spPr>
        <p:txBody>
          <a:bodyPr wrap="none" rtlCol="0">
            <a:spAutoFit/>
          </a:bodyPr>
          <a:lstStyle/>
          <a:p>
            <a:r>
              <a:rPr kumimoji="1" lang="en-US" altLang="zh-CN" sz="2800" dirty="0"/>
              <a:t>GPT</a:t>
            </a:r>
            <a:endParaRPr kumimoji="1" lang="zh-CN" altLang="en-US" sz="2800" dirty="0"/>
          </a:p>
        </p:txBody>
      </p:sp>
      <p:sp>
        <p:nvSpPr>
          <p:cNvPr id="2" name="文本框 1">
            <a:extLst>
              <a:ext uri="{FF2B5EF4-FFF2-40B4-BE49-F238E27FC236}">
                <a16:creationId xmlns:a16="http://schemas.microsoft.com/office/drawing/2014/main" id="{D0D70F29-F493-3F42-90FC-0F1F0252D0F3}"/>
              </a:ext>
            </a:extLst>
          </p:cNvPr>
          <p:cNvSpPr txBox="1"/>
          <p:nvPr/>
        </p:nvSpPr>
        <p:spPr>
          <a:xfrm>
            <a:off x="3010830" y="2497873"/>
            <a:ext cx="7036419" cy="2031325"/>
          </a:xfrm>
          <a:prstGeom prst="rect">
            <a:avLst/>
          </a:prstGeom>
          <a:noFill/>
        </p:spPr>
        <p:txBody>
          <a:bodyPr wrap="square" rtlCol="0">
            <a:spAutoFit/>
          </a:bodyPr>
          <a:lstStyle/>
          <a:p>
            <a:r>
              <a:rPr kumimoji="1" lang="zh-CN" altLang="en-US" dirty="0"/>
              <a:t>优点：</a:t>
            </a:r>
            <a:endParaRPr kumimoji="1" lang="en-US" altLang="zh-CN" dirty="0"/>
          </a:p>
          <a:p>
            <a:r>
              <a:rPr kumimoji="1" lang="en-US" altLang="zh-CN" dirty="0"/>
              <a:t>	1</a:t>
            </a:r>
            <a:r>
              <a:rPr kumimoji="1" lang="zh-CN" altLang="en-US" dirty="0"/>
              <a:t>、</a:t>
            </a:r>
            <a:r>
              <a:rPr lang="en" altLang="zh-CN" dirty="0"/>
              <a:t> Transformer</a:t>
            </a:r>
            <a:r>
              <a:rPr lang="zh-CN" altLang="en-US" dirty="0"/>
              <a:t>可以捕捉到更长范围的信息</a:t>
            </a:r>
            <a:endParaRPr lang="en-US" altLang="zh-CN" dirty="0"/>
          </a:p>
          <a:p>
            <a:r>
              <a:rPr kumimoji="1" lang="en-US" altLang="zh-CN" dirty="0"/>
              <a:t>	2</a:t>
            </a:r>
            <a:r>
              <a:rPr kumimoji="1" lang="zh-CN" altLang="en-US" dirty="0"/>
              <a:t>、</a:t>
            </a:r>
            <a:r>
              <a:rPr lang="zh-CN" altLang="en-US" dirty="0"/>
              <a:t>计算速度比循环神经网络更快，易于并行化</a:t>
            </a:r>
            <a:endParaRPr kumimoji="1" lang="en-US" altLang="zh-CN" dirty="0"/>
          </a:p>
          <a:p>
            <a:r>
              <a:rPr kumimoji="1" lang="zh-CN" altLang="en-US" dirty="0"/>
              <a:t>缺点：</a:t>
            </a:r>
            <a:endParaRPr kumimoji="1" lang="en-US" altLang="zh-CN" dirty="0"/>
          </a:p>
          <a:p>
            <a:r>
              <a:rPr kumimoji="1" lang="en-US" altLang="zh-CN" dirty="0"/>
              <a:t>	1</a:t>
            </a:r>
            <a:r>
              <a:rPr kumimoji="1" lang="zh-CN" altLang="en-US" dirty="0"/>
              <a:t>、单向语言模型</a:t>
            </a:r>
            <a:endParaRPr kumimoji="1" lang="en-US" altLang="zh-CN" dirty="0"/>
          </a:p>
          <a:p>
            <a:r>
              <a:rPr kumimoji="1" lang="en-US" altLang="zh-CN" dirty="0"/>
              <a:t>	2</a:t>
            </a:r>
            <a:r>
              <a:rPr kumimoji="1" lang="zh-CN" altLang="en-US" dirty="0"/>
              <a:t>、</a:t>
            </a:r>
            <a:r>
              <a:rPr lang="zh-CN" altLang="en-US" dirty="0"/>
              <a:t>有些</a:t>
            </a:r>
            <a:r>
              <a:rPr lang="en" altLang="zh-CN" dirty="0" err="1"/>
              <a:t>rnn</a:t>
            </a:r>
            <a:r>
              <a:rPr lang="zh-CN" altLang="en-US" dirty="0"/>
              <a:t>轻易可以解决的问题</a:t>
            </a:r>
            <a:r>
              <a:rPr lang="en" altLang="zh-CN" dirty="0"/>
              <a:t>transformer</a:t>
            </a:r>
            <a:r>
              <a:rPr lang="zh-CN" altLang="en-US" dirty="0"/>
              <a:t>没做到</a:t>
            </a:r>
            <a:endParaRPr kumimoji="1" lang="en-US" altLang="zh-CN" dirty="0"/>
          </a:p>
          <a:p>
            <a:endParaRPr kumimoji="1" lang="zh-CN" altLang="en-US" dirty="0"/>
          </a:p>
        </p:txBody>
      </p:sp>
      <p:sp>
        <p:nvSpPr>
          <p:cNvPr id="7" name="文本框 6">
            <a:extLst>
              <a:ext uri="{FF2B5EF4-FFF2-40B4-BE49-F238E27FC236}">
                <a16:creationId xmlns:a16="http://schemas.microsoft.com/office/drawing/2014/main" id="{4E51CD21-8514-944B-9AAD-9E25C7FFD204}"/>
              </a:ext>
            </a:extLst>
          </p:cNvPr>
          <p:cNvSpPr txBox="1"/>
          <p:nvPr/>
        </p:nvSpPr>
        <p:spPr>
          <a:xfrm>
            <a:off x="2441923" y="5273626"/>
            <a:ext cx="7308154" cy="646331"/>
          </a:xfrm>
          <a:prstGeom prst="rect">
            <a:avLst/>
          </a:prstGeom>
          <a:noFill/>
        </p:spPr>
        <p:txBody>
          <a:bodyPr wrap="none" rtlCol="0">
            <a:spAutoFit/>
          </a:bodyPr>
          <a:lstStyle/>
          <a:p>
            <a:r>
              <a:rPr lang="en" altLang="zh-CN" dirty="0">
                <a:hlinkClick r:id="rId2"/>
              </a:rPr>
              <a:t>https://s3-us-west-2.amazonaws.com/openai-assets/</a:t>
            </a:r>
          </a:p>
          <a:p>
            <a:r>
              <a:rPr lang="en" altLang="zh-CN" dirty="0">
                <a:hlinkClick r:id="rId2"/>
              </a:rPr>
              <a:t>research-covers/language-unsupervised/language_understanding_paper.pdf</a:t>
            </a:r>
            <a:endParaRPr kumimoji="1" lang="zh-CN" altLang="en-US" dirty="0"/>
          </a:p>
        </p:txBody>
      </p:sp>
    </p:spTree>
    <p:extLst>
      <p:ext uri="{BB962C8B-B14F-4D97-AF65-F5344CB8AC3E}">
        <p14:creationId xmlns:p14="http://schemas.microsoft.com/office/powerpoint/2010/main" val="2555445927"/>
      </p:ext>
    </p:extLst>
  </p:cSld>
  <p:clrMapOvr>
    <a:masterClrMapping/>
  </p:clrMapOvr>
</p:sld>
</file>

<file path=ppt/theme/theme1.xml><?xml version="1.0" encoding="utf-8"?>
<a:theme xmlns:a="http://schemas.openxmlformats.org/drawingml/2006/main" name="水滴">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水滴</Template>
  <TotalTime>1358</TotalTime>
  <Words>235</Words>
  <Application>Microsoft Macintosh PowerPoint</Application>
  <PresentationFormat>宽屏</PresentationFormat>
  <Paragraphs>137</Paragraphs>
  <Slides>26</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26</vt:i4>
      </vt:variant>
    </vt:vector>
  </HeadingPairs>
  <TitlesOfParts>
    <vt:vector size="31" baseType="lpstr">
      <vt:lpstr>宋体</vt:lpstr>
      <vt:lpstr>FangSong</vt:lpstr>
      <vt:lpstr>Arial</vt:lpstr>
      <vt:lpstr>Tw Cen MT</vt:lpstr>
      <vt:lpstr>水滴</vt:lpstr>
      <vt:lpstr>预训练-前世今生</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预训练-前世今生</dc:title>
  <dc:creator>Microsoft Office User</dc:creator>
  <cp:lastModifiedBy>Microsoft Office User</cp:lastModifiedBy>
  <cp:revision>82</cp:revision>
  <dcterms:created xsi:type="dcterms:W3CDTF">2019-06-20T12:07:32Z</dcterms:created>
  <dcterms:modified xsi:type="dcterms:W3CDTF">2019-06-24T07:36:48Z</dcterms:modified>
</cp:coreProperties>
</file>